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5"/>
  </p:notesMasterIdLst>
  <p:handoutMasterIdLst>
    <p:handoutMasterId r:id="rId196"/>
  </p:handoutMasterIdLst>
  <p:sldIdLst>
    <p:sldId id="827" r:id="rId2"/>
    <p:sldId id="828" r:id="rId3"/>
    <p:sldId id="962" r:id="rId4"/>
    <p:sldId id="829" r:id="rId5"/>
    <p:sldId id="830" r:id="rId6"/>
    <p:sldId id="294" r:id="rId7"/>
    <p:sldId id="831" r:id="rId8"/>
    <p:sldId id="832" r:id="rId9"/>
    <p:sldId id="833" r:id="rId10"/>
    <p:sldId id="834" r:id="rId11"/>
    <p:sldId id="1054" r:id="rId12"/>
    <p:sldId id="1089" r:id="rId13"/>
    <p:sldId id="1055" r:id="rId14"/>
    <p:sldId id="1056" r:id="rId15"/>
    <p:sldId id="1057" r:id="rId16"/>
    <p:sldId id="1090" r:id="rId17"/>
    <p:sldId id="1058" r:id="rId18"/>
    <p:sldId id="964" r:id="rId19"/>
    <p:sldId id="835" r:id="rId20"/>
    <p:sldId id="837" r:id="rId21"/>
    <p:sldId id="838" r:id="rId22"/>
    <p:sldId id="839" r:id="rId23"/>
    <p:sldId id="840" r:id="rId24"/>
    <p:sldId id="836" r:id="rId25"/>
    <p:sldId id="841" r:id="rId26"/>
    <p:sldId id="842" r:id="rId27"/>
    <p:sldId id="843" r:id="rId28"/>
    <p:sldId id="844" r:id="rId29"/>
    <p:sldId id="1080" r:id="rId30"/>
    <p:sldId id="1081" r:id="rId31"/>
    <p:sldId id="1082" r:id="rId32"/>
    <p:sldId id="1085" r:id="rId33"/>
    <p:sldId id="1086" r:id="rId34"/>
    <p:sldId id="1087" r:id="rId35"/>
    <p:sldId id="1088" r:id="rId36"/>
    <p:sldId id="1083" r:id="rId37"/>
    <p:sldId id="1084" r:id="rId38"/>
    <p:sldId id="845" r:id="rId39"/>
    <p:sldId id="965" r:id="rId40"/>
    <p:sldId id="942" r:id="rId41"/>
    <p:sldId id="1077" r:id="rId42"/>
    <p:sldId id="1078" r:id="rId43"/>
    <p:sldId id="1079" r:id="rId44"/>
    <p:sldId id="946" r:id="rId45"/>
    <p:sldId id="1003" r:id="rId46"/>
    <p:sldId id="1004" r:id="rId47"/>
    <p:sldId id="947" r:id="rId48"/>
    <p:sldId id="948" r:id="rId49"/>
    <p:sldId id="949" r:id="rId50"/>
    <p:sldId id="950" r:id="rId51"/>
    <p:sldId id="951" r:id="rId52"/>
    <p:sldId id="952" r:id="rId53"/>
    <p:sldId id="953" r:id="rId54"/>
    <p:sldId id="954" r:id="rId55"/>
    <p:sldId id="955" r:id="rId56"/>
    <p:sldId id="956" r:id="rId57"/>
    <p:sldId id="957" r:id="rId58"/>
    <p:sldId id="958" r:id="rId59"/>
    <p:sldId id="959" r:id="rId60"/>
    <p:sldId id="960" r:id="rId61"/>
    <p:sldId id="961" r:id="rId62"/>
    <p:sldId id="966" r:id="rId63"/>
    <p:sldId id="866" r:id="rId64"/>
    <p:sldId id="867" r:id="rId65"/>
    <p:sldId id="868" r:id="rId66"/>
    <p:sldId id="869" r:id="rId67"/>
    <p:sldId id="870" r:id="rId68"/>
    <p:sldId id="1092" r:id="rId69"/>
    <p:sldId id="1094" r:id="rId70"/>
    <p:sldId id="1095" r:id="rId71"/>
    <p:sldId id="1096" r:id="rId72"/>
    <p:sldId id="967" r:id="rId73"/>
    <p:sldId id="871" r:id="rId74"/>
    <p:sldId id="872" r:id="rId75"/>
    <p:sldId id="1099" r:id="rId76"/>
    <p:sldId id="1100" r:id="rId77"/>
    <p:sldId id="874" r:id="rId78"/>
    <p:sldId id="875" r:id="rId79"/>
    <p:sldId id="1102" r:id="rId80"/>
    <p:sldId id="1103" r:id="rId81"/>
    <p:sldId id="1105" r:id="rId82"/>
    <p:sldId id="877" r:id="rId83"/>
    <p:sldId id="878" r:id="rId84"/>
    <p:sldId id="879" r:id="rId85"/>
    <p:sldId id="1107" r:id="rId86"/>
    <p:sldId id="880" r:id="rId87"/>
    <p:sldId id="881" r:id="rId88"/>
    <p:sldId id="882" r:id="rId89"/>
    <p:sldId id="1108" r:id="rId90"/>
    <p:sldId id="1106" r:id="rId91"/>
    <p:sldId id="968" r:id="rId92"/>
    <p:sldId id="897" r:id="rId93"/>
    <p:sldId id="898" r:id="rId94"/>
    <p:sldId id="1110" r:id="rId95"/>
    <p:sldId id="899" r:id="rId96"/>
    <p:sldId id="900" r:id="rId97"/>
    <p:sldId id="901" r:id="rId98"/>
    <p:sldId id="902" r:id="rId99"/>
    <p:sldId id="1005" r:id="rId100"/>
    <p:sldId id="1111" r:id="rId101"/>
    <p:sldId id="903" r:id="rId102"/>
    <p:sldId id="904" r:id="rId103"/>
    <p:sldId id="905" r:id="rId104"/>
    <p:sldId id="906" r:id="rId105"/>
    <p:sldId id="907" r:id="rId106"/>
    <p:sldId id="908" r:id="rId107"/>
    <p:sldId id="909" r:id="rId108"/>
    <p:sldId id="910" r:id="rId109"/>
    <p:sldId id="911" r:id="rId110"/>
    <p:sldId id="912" r:id="rId111"/>
    <p:sldId id="972" r:id="rId112"/>
    <p:sldId id="913" r:id="rId113"/>
    <p:sldId id="914" r:id="rId114"/>
    <p:sldId id="1006" r:id="rId115"/>
    <p:sldId id="915" r:id="rId116"/>
    <p:sldId id="916" r:id="rId117"/>
    <p:sldId id="917" r:id="rId118"/>
    <p:sldId id="918" r:id="rId119"/>
    <p:sldId id="919" r:id="rId120"/>
    <p:sldId id="920" r:id="rId121"/>
    <p:sldId id="921" r:id="rId122"/>
    <p:sldId id="922" r:id="rId123"/>
    <p:sldId id="923" r:id="rId124"/>
    <p:sldId id="925" r:id="rId125"/>
    <p:sldId id="924" r:id="rId126"/>
    <p:sldId id="926" r:id="rId127"/>
    <p:sldId id="969" r:id="rId128"/>
    <p:sldId id="927" r:id="rId129"/>
    <p:sldId id="928" r:id="rId130"/>
    <p:sldId id="929" r:id="rId131"/>
    <p:sldId id="930" r:id="rId132"/>
    <p:sldId id="931" r:id="rId133"/>
    <p:sldId id="932" r:id="rId134"/>
    <p:sldId id="933" r:id="rId135"/>
    <p:sldId id="934" r:id="rId136"/>
    <p:sldId id="935" r:id="rId137"/>
    <p:sldId id="936" r:id="rId138"/>
    <p:sldId id="937" r:id="rId139"/>
    <p:sldId id="938" r:id="rId140"/>
    <p:sldId id="939" r:id="rId141"/>
    <p:sldId id="940" r:id="rId142"/>
    <p:sldId id="941" r:id="rId143"/>
    <p:sldId id="1074" r:id="rId144"/>
    <p:sldId id="1059" r:id="rId145"/>
    <p:sldId id="1060" r:id="rId146"/>
    <p:sldId id="1061" r:id="rId147"/>
    <p:sldId id="1062" r:id="rId148"/>
    <p:sldId id="995" r:id="rId149"/>
    <p:sldId id="996" r:id="rId150"/>
    <p:sldId id="997" r:id="rId151"/>
    <p:sldId id="1021" r:id="rId152"/>
    <p:sldId id="1022" r:id="rId153"/>
    <p:sldId id="1023" r:id="rId154"/>
    <p:sldId id="1024" r:id="rId155"/>
    <p:sldId id="1025" r:id="rId156"/>
    <p:sldId id="1026" r:id="rId157"/>
    <p:sldId id="1027" r:id="rId158"/>
    <p:sldId id="1063" r:id="rId159"/>
    <p:sldId id="1064" r:id="rId160"/>
    <p:sldId id="1065" r:id="rId161"/>
    <p:sldId id="1066" r:id="rId162"/>
    <p:sldId id="1067" r:id="rId163"/>
    <p:sldId id="1068" r:id="rId164"/>
    <p:sldId id="1069" r:id="rId165"/>
    <p:sldId id="1070" r:id="rId166"/>
    <p:sldId id="1071" r:id="rId167"/>
    <p:sldId id="1072" r:id="rId168"/>
    <p:sldId id="1073" r:id="rId169"/>
    <p:sldId id="1053" r:id="rId170"/>
    <p:sldId id="1029" r:id="rId171"/>
    <p:sldId id="1030" r:id="rId172"/>
    <p:sldId id="1031" r:id="rId173"/>
    <p:sldId id="1032" r:id="rId174"/>
    <p:sldId id="1033" r:id="rId175"/>
    <p:sldId id="1034" r:id="rId176"/>
    <p:sldId id="1035" r:id="rId177"/>
    <p:sldId id="1036" r:id="rId178"/>
    <p:sldId id="1037" r:id="rId179"/>
    <p:sldId id="1040" r:id="rId180"/>
    <p:sldId id="1041" r:id="rId181"/>
    <p:sldId id="1042" r:id="rId182"/>
    <p:sldId id="1043" r:id="rId183"/>
    <p:sldId id="1044" r:id="rId184"/>
    <p:sldId id="1045" r:id="rId185"/>
    <p:sldId id="1046" r:id="rId186"/>
    <p:sldId id="1047" r:id="rId187"/>
    <p:sldId id="1048" r:id="rId188"/>
    <p:sldId id="1049" r:id="rId189"/>
    <p:sldId id="1050" r:id="rId190"/>
    <p:sldId id="1051" r:id="rId191"/>
    <p:sldId id="1052" r:id="rId192"/>
    <p:sldId id="1076" r:id="rId193"/>
    <p:sldId id="970" r:id="rId19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9"/>
            <p14:sldId id="1055"/>
            <p14:sldId id="1056"/>
            <p14:sldId id="1057"/>
            <p14:sldId id="1090"/>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844"/>
            <p14:sldId id="1080"/>
            <p14:sldId id="1081"/>
            <p14:sldId id="1082"/>
            <p14:sldId id="1085"/>
            <p14:sldId id="1086"/>
            <p14:sldId id="1087"/>
            <p14:sldId id="1088"/>
            <p14:sldId id="1083"/>
            <p14:sldId id="1084"/>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1108"/>
            <p14:sldId id="1106"/>
          </p14:sldIdLst>
        </p14:section>
        <p14:section name="Distributions" id="{A1000B40-E9E1-5E45-B45E-DD04E3029EBF}">
          <p14:sldIdLst>
            <p14:sldId id="968"/>
          </p14:sldIdLst>
        </p14:section>
        <p14:section name="Variance and Standard Deviation" id="{A7369D04-99EA-D34D-BA96-106D1453B5AB}">
          <p14:sldIdLst>
            <p14:sldId id="897"/>
            <p14:sldId id="898"/>
            <p14:sldId id="1110"/>
            <p14:sldId id="899"/>
            <p14:sldId id="900"/>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911"/>
            <p14:sldId id="912"/>
            <p14:sldId id="972"/>
            <p14:sldId id="913"/>
            <p14:sldId id="914"/>
            <p14:sldId id="1006"/>
          </p14:sldIdLst>
        </p14:section>
        <p14:section name="Skew and Summary" id="{E5DD5E64-0FC1-AC48-972E-2DB149440DC4}">
          <p14:sldIdLst>
            <p14:sldId id="915"/>
            <p14:sldId id="916"/>
            <p14:sldId id="917"/>
          </p14:sldIdLst>
        </p14:section>
        <p14:section name="Some other Distributions" id="{EBA14A5B-B025-F640-806E-47894A3DF4F2}">
          <p14:sldIdLst>
            <p14:sldId id="918"/>
            <p14:sldId id="919"/>
            <p14:sldId id="920"/>
            <p14:sldId id="921"/>
          </p14:sldIdLst>
        </p14:section>
        <p14:section name="How To Use Them In Excel" id="{02890D49-4469-274A-8F90-AD955D03C050}">
          <p14:sldIdLst>
            <p14:sldId id="922"/>
            <p14:sldId id="923"/>
            <p14:sldId id="925"/>
            <p14:sldId id="924"/>
            <p14:sldId id="926"/>
          </p14:sldIdLst>
        </p14:section>
        <p14:section name="Fitting Data" id="{9B1AD44D-ACFA-6649-BF07-0AC33B58BD1C}">
          <p14:sldIdLst>
            <p14:sldId id="969"/>
            <p14:sldId id="927"/>
            <p14:sldId id="928"/>
            <p14:sldId id="929"/>
            <p14:sldId id="930"/>
            <p14:sldId id="931"/>
            <p14:sldId id="932"/>
            <p14:sldId id="933"/>
            <p14:sldId id="934"/>
            <p14:sldId id="935"/>
            <p14:sldId id="936"/>
            <p14:sldId id="937"/>
            <p14:sldId id="938"/>
            <p14:sldId id="939"/>
            <p14:sldId id="940"/>
            <p14:sldId id="941"/>
          </p14:sldIdLst>
        </p14:section>
        <p14:section name="Clustering" id="{B3E495A3-F400-F74F-ACB5-C4D7D197D3AD}">
          <p14:sldIdLst>
            <p14:sldId id="1074"/>
            <p14:sldId id="1059"/>
            <p14:sldId id="1060"/>
            <p14:sldId id="1061"/>
            <p14:sldId id="1062"/>
          </p14:sldIdLst>
        </p14:section>
        <p14:section name="Monte Carlo" id="{7BBDD651-F0FF-7040-AD00-497426A6BAF9}">
          <p14:sldIdLst>
            <p14:sldId id="995"/>
            <p14:sldId id="996"/>
            <p14:sldId id="997"/>
            <p14:sldId id="1021"/>
            <p14:sldId id="1022"/>
            <p14:sldId id="1023"/>
            <p14:sldId id="1024"/>
            <p14:sldId id="1025"/>
            <p14:sldId id="1026"/>
            <p14:sldId id="1027"/>
          </p14:sldIdLst>
        </p14:section>
        <p14:section name="R Programming" id="{487DC651-4FCD-FB42-979E-DDB4F44AFB5E}">
          <p14:sldIdLst>
            <p14:sldId id="1063"/>
            <p14:sldId id="1064"/>
            <p14:sldId id="1065"/>
            <p14:sldId id="1066"/>
            <p14:sldId id="1067"/>
            <p14:sldId id="1068"/>
            <p14:sldId id="1069"/>
            <p14:sldId id="1070"/>
            <p14:sldId id="1071"/>
            <p14:sldId id="1072"/>
            <p14:sldId id="1073"/>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0" autoAdjust="0"/>
    <p:restoredTop sz="84413" autoAdjust="0"/>
  </p:normalViewPr>
  <p:slideViewPr>
    <p:cSldViewPr>
      <p:cViewPr varScale="1">
        <p:scale>
          <a:sx n="109" d="100"/>
          <a:sy n="109" d="100"/>
        </p:scale>
        <p:origin x="960" y="192"/>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2731-CC4D-B11D-B39A373027E7}"/>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2731-CC4D-B11D-B39A373027E7}"/>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2731-CC4D-B11D-B39A373027E7}"/>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2731-CC4D-B11D-B39A373027E7}"/>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2731-CC4D-B11D-B39A373027E7}"/>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B-2731-CC4D-B11D-B39A373027E7}"/>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8.2000000000000011</c:v>
                </c:pt>
                <c:pt idx="1">
                  <c:v>3.2</c:v>
                </c:pt>
                <c:pt idx="2">
                  <c:v>1.4</c:v>
                </c:pt>
                <c:pt idx="3">
                  <c:v>1.2</c:v>
                </c:pt>
                <c:pt idx="4">
                  <c:v>6</c:v>
                </c:pt>
                <c:pt idx="5">
                  <c:v>9.1</c:v>
                </c:pt>
              </c:numCache>
            </c:numRef>
          </c:val>
          <c:extLst>
            <c:ext xmlns:c16="http://schemas.microsoft.com/office/drawing/2014/chart" uri="{C3380CC4-5D6E-409C-BE32-E72D297353CC}">
              <c16:uniqueId val="{0000000C-2731-CC4D-B11D-B39A373027E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542C-BD45-B59F-901C08CE9D1D}"/>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542C-BD45-B59F-901C08CE9D1D}"/>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542C-BD45-B59F-901C08CE9D1D}"/>
              </c:ext>
            </c:extLst>
          </c:dPt>
          <c:dPt>
            <c:idx val="3"/>
            <c:invertIfNegative val="0"/>
            <c:bubble3D val="0"/>
            <c:spPr>
              <a:solidFill>
                <a:srgbClr val="00B0F0"/>
              </a:solidFill>
              <a:ln>
                <a:noFill/>
              </a:ln>
              <a:effectLst/>
            </c:spPr>
            <c:extLst>
              <c:ext xmlns:c16="http://schemas.microsoft.com/office/drawing/2014/chart" uri="{C3380CC4-5D6E-409C-BE32-E72D297353CC}">
                <c16:uniqueId val="{00000007-542C-BD45-B59F-901C08CE9D1D}"/>
              </c:ext>
            </c:extLst>
          </c:dPt>
          <c:dPt>
            <c:idx val="4"/>
            <c:invertIfNegative val="0"/>
            <c:bubble3D val="0"/>
            <c:spPr>
              <a:solidFill>
                <a:srgbClr val="00B0F0"/>
              </a:solidFill>
              <a:ln>
                <a:noFill/>
              </a:ln>
              <a:effectLst/>
            </c:spPr>
            <c:extLst>
              <c:ext xmlns:c16="http://schemas.microsoft.com/office/drawing/2014/chart" uri="{C3380CC4-5D6E-409C-BE32-E72D297353CC}">
                <c16:uniqueId val="{00000009-542C-BD45-B59F-901C08CE9D1D}"/>
              </c:ext>
            </c:extLst>
          </c:dPt>
          <c:dPt>
            <c:idx val="5"/>
            <c:invertIfNegative val="0"/>
            <c:bubble3D val="0"/>
            <c:spPr>
              <a:solidFill>
                <a:srgbClr val="00B0F0"/>
              </a:solidFill>
              <a:ln>
                <a:noFill/>
              </a:ln>
              <a:effectLst/>
            </c:spPr>
            <c:extLst>
              <c:ext xmlns:c16="http://schemas.microsoft.com/office/drawing/2014/chart" uri="{C3380CC4-5D6E-409C-BE32-E72D297353CC}">
                <c16:uniqueId val="{0000000B-542C-BD45-B59F-901C08CE9D1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c:v>
                </c:pt>
                <c:pt idx="4">
                  <c:v>8.2000000000000011</c:v>
                </c:pt>
                <c:pt idx="5">
                  <c:v>9.1</c:v>
                </c:pt>
              </c:numCache>
            </c:numRef>
          </c:val>
          <c:extLst>
            <c:ext xmlns:c16="http://schemas.microsoft.com/office/drawing/2014/chart" uri="{C3380CC4-5D6E-409C-BE32-E72D297353CC}">
              <c16:uniqueId val="{0000000C-542C-BD45-B59F-901C08CE9D1D}"/>
            </c:ext>
          </c:extLst>
        </c:ser>
        <c:dLbls>
          <c:showLegendKey val="0"/>
          <c:showVal val="0"/>
          <c:showCatName val="0"/>
          <c:showSerName val="0"/>
          <c:showPercent val="0"/>
          <c:showBubbleSize val="0"/>
        </c:dLbls>
        <c:gapWidth val="182"/>
        <c:axId val="273105408"/>
        <c:axId val="184255040"/>
      </c:barChart>
      <c:catAx>
        <c:axId val="27310540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255040"/>
        <c:crosses val="autoZero"/>
        <c:auto val="1"/>
        <c:lblAlgn val="ctr"/>
        <c:lblOffset val="100"/>
        <c:noMultiLvlLbl val="0"/>
      </c:catAx>
      <c:valAx>
        <c:axId val="184255040"/>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73105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FCEB-6C45-BC43-33B9AA57095C}"/>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FCEB-6C45-BC43-33B9AA57095C}"/>
            </c:ext>
          </c:extLst>
        </c:ser>
        <c:dLbls>
          <c:showLegendKey val="0"/>
          <c:showVal val="0"/>
          <c:showCatName val="0"/>
          <c:showSerName val="0"/>
          <c:showPercent val="0"/>
          <c:showBubbleSize val="0"/>
        </c:dLbls>
        <c:axId val="273290752"/>
        <c:axId val="173076416"/>
      </c:areaChart>
      <c:catAx>
        <c:axId val="2732907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6416"/>
        <c:crosses val="autoZero"/>
        <c:auto val="1"/>
        <c:lblAlgn val="ctr"/>
        <c:lblOffset val="100"/>
        <c:noMultiLvlLbl val="0"/>
      </c:catAx>
      <c:valAx>
        <c:axId val="17307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2907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smooth val="0"/>
          <c:extLst>
            <c:ext xmlns:c16="http://schemas.microsoft.com/office/drawing/2014/chart" uri="{C3380CC4-5D6E-409C-BE32-E72D297353CC}">
              <c16:uniqueId val="{00000000-B6D4-194B-AE30-CBF04F726149}"/>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smooth val="0"/>
          <c:extLst>
            <c:ext xmlns:c16="http://schemas.microsoft.com/office/drawing/2014/chart" uri="{C3380CC4-5D6E-409C-BE32-E72D297353CC}">
              <c16:uniqueId val="{00000001-B6D4-194B-AE30-CBF04F726149}"/>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c:v>
                </c:pt>
                <c:pt idx="1">
                  <c:v>25</c:v>
                </c:pt>
                <c:pt idx="2">
                  <c:v>25</c:v>
                </c:pt>
                <c:pt idx="3">
                  <c:v>25</c:v>
                </c:pt>
                <c:pt idx="4">
                  <c:v>25</c:v>
                </c:pt>
              </c:numCache>
            </c:numRef>
          </c:val>
          <c:smooth val="0"/>
          <c:extLst>
            <c:ext xmlns:c16="http://schemas.microsoft.com/office/drawing/2014/chart" uri="{C3380CC4-5D6E-409C-BE32-E72D297353CC}">
              <c16:uniqueId val="{00000002-B6D4-194B-AE30-CBF04F726149}"/>
            </c:ext>
          </c:extLst>
        </c:ser>
        <c:dLbls>
          <c:showLegendKey val="0"/>
          <c:showVal val="0"/>
          <c:showCatName val="0"/>
          <c:showSerName val="0"/>
          <c:showPercent val="0"/>
          <c:showBubbleSize val="0"/>
        </c:dLbls>
        <c:smooth val="0"/>
        <c:axId val="273385984"/>
        <c:axId val="173078144"/>
      </c:lineChart>
      <c:catAx>
        <c:axId val="27338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8144"/>
        <c:crossesAt val="0"/>
        <c:auto val="1"/>
        <c:lblAlgn val="ctr"/>
        <c:lblOffset val="100"/>
        <c:noMultiLvlLbl val="0"/>
      </c:catAx>
      <c:valAx>
        <c:axId val="173078144"/>
        <c:scaling>
          <c:orientation val="minMax"/>
          <c:max val="35"/>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385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43B6-0D4F-9FDA-C24C24B24C59}"/>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43B6-0D4F-9FDA-C24C24B24C59}"/>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43B6-0D4F-9FDA-C24C24B24C59}"/>
            </c:ext>
          </c:extLst>
        </c:ser>
        <c:dLbls>
          <c:showLegendKey val="0"/>
          <c:showVal val="0"/>
          <c:showCatName val="0"/>
          <c:showSerName val="0"/>
          <c:showPercent val="0"/>
          <c:showBubbleSize val="0"/>
        </c:dLbls>
        <c:gapWidth val="219"/>
        <c:overlap val="-27"/>
        <c:axId val="274082304"/>
        <c:axId val="235512384"/>
      </c:barChart>
      <c:catAx>
        <c:axId val="27408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2384"/>
        <c:crosses val="autoZero"/>
        <c:auto val="1"/>
        <c:lblAlgn val="ctr"/>
        <c:lblOffset val="100"/>
        <c:noMultiLvlLbl val="0"/>
      </c:catAx>
      <c:valAx>
        <c:axId val="23551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4082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83E3-0344-999D-77A8BD47C933}"/>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83E3-0344-999D-77A8BD47C933}"/>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83E3-0344-999D-77A8BD47C933}"/>
            </c:ext>
          </c:extLst>
        </c:ser>
        <c:dLbls>
          <c:showLegendKey val="0"/>
          <c:showVal val="0"/>
          <c:showCatName val="0"/>
          <c:showSerName val="0"/>
          <c:showPercent val="0"/>
          <c:showBubbleSize val="0"/>
        </c:dLbls>
        <c:gapWidth val="219"/>
        <c:overlap val="-27"/>
        <c:axId val="273927680"/>
        <c:axId val="235514112"/>
      </c:barChart>
      <c:catAx>
        <c:axId val="27392768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4112"/>
        <c:crosses val="autoZero"/>
        <c:auto val="1"/>
        <c:lblAlgn val="ctr"/>
        <c:lblOffset val="100"/>
        <c:noMultiLvlLbl val="0"/>
      </c:catAx>
      <c:valAx>
        <c:axId val="235514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73927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DE999913-04D5-4B46-9D01-3682878D96E0}" type="presOf" srcId="{4FF2CB05-574E-41A7-8C2C-9FBF26C2FA69}" destId="{0B6424D5-B237-4E11-BB57-297A8C9444CD}"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001A4546-0904-ED4B-8B5C-9D5D2A0A1E7D}" type="presOf" srcId="{7336E592-CB46-4A0D-AEE8-88770A484E86}" destId="{94A88330-2157-4D33-A568-5340F9D3725D}" srcOrd="0" destOrd="0" presId="urn:microsoft.com/office/officeart/2008/layout/HalfCircleOrganizationChart"/>
    <dgm:cxn modelId="{4CD1C747-5469-3A44-AC59-F36D9D14570F}" type="presOf" srcId="{4EAE6EED-F01E-4537-B2D1-1BEC00C95E2F}" destId="{60006256-70B9-4651-AE37-9B8B2216AD1D}" srcOrd="1"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13F7C5A-C223-5549-B653-12CF10351088}" type="presOf" srcId="{C66200F9-00EA-4B9A-90C5-0EBC1231DC37}" destId="{257C9F67-6B91-460C-A768-DB9801B35201}" srcOrd="0"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8F634773-F508-F242-B417-2D1ED8771666}" type="presOf" srcId="{92CCE389-5322-453A-BF33-8D08AC95525C}" destId="{EDC1BBB6-FB5F-447A-9643-81DF243F1924}"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5453F28E-37DC-F348-BD2E-B18887FAD287}" type="presOf" srcId="{4FF2CB05-574E-41A7-8C2C-9FBF26C2FA69}" destId="{51C867A4-3A01-4188-8F10-E0AF5BEE3445}" srcOrd="1" destOrd="0" presId="urn:microsoft.com/office/officeart/2008/layout/HalfCircleOrganizationChart"/>
    <dgm:cxn modelId="{70EE1F93-BC15-9846-B2F5-98ED0F6C8BDF}" type="presOf" srcId="{1DE07FFA-7184-4963-BF4D-BC325978B4DB}" destId="{87E60C7A-FD66-4C7B-8F15-164353218967}" srcOrd="0"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16486CDD-5FF0-A843-92A5-6162ED68D767}" type="presOf" srcId="{C66200F9-00EA-4B9A-90C5-0EBC1231DC37}" destId="{890419D6-72CD-43E4-966F-AFFDD7AEFB00}" srcOrd="1"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03549BFF-0318-BD4A-8A0F-E61300A37E86}" type="presOf" srcId="{F768C518-2F94-4F4C-8F47-052A22C0A188}" destId="{FDE08595-37A6-4276-AEA1-8ED1E96E8D6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1D8FD408-A622-4E04-8654-944252D7E2D7}" type="presOf" srcId="{80985F35-8DFB-40D8-97B1-4A9B0B2EF726}" destId="{949ED661-D836-43AA-84F4-DF412DA64C0F}"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F0B8829-F8F1-4663-BBAA-060A932CA310}" type="presOf" srcId="{ADA77309-E423-4CA1-B294-68E5A0FC8132}" destId="{B1194AC2-8537-4A51-AD03-50F9CFA7E13F}" srcOrd="1"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F49E6F5B-5E44-42A5-81B2-F6166F261880}" type="presOf" srcId="{92CCE389-5322-453A-BF33-8D08AC95525C}" destId="{EDC1BBB6-FB5F-447A-9643-81DF243F1924}" srcOrd="0"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83447F85-BC56-4C74-B42C-699DD0F807A8}"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FBB168D-7300-4325-AE76-31FDB16BB9E0}" type="presOf" srcId="{B2934E98-411A-4F4D-8CFC-63A44015466F}" destId="{D06E03AC-8653-4FA6-898B-93E834CB8852}"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39A93EB4-C932-478E-B8B5-D87A54BFB3A4}" type="presOf" srcId="{4EAE6EED-F01E-4537-B2D1-1BEC00C95E2F}" destId="{F0F33203-3A75-4A20-A667-F9E1DCAC9A7C}" srcOrd="0" destOrd="0" presId="urn:microsoft.com/office/officeart/2008/layout/HalfCircleOrganizationChart"/>
    <dgm:cxn modelId="{31F709C3-593A-4406-B40A-28D11D59E09B}"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B1B69E8-BC2C-46A0-B712-C58046F527B9}" type="presOf" srcId="{4FF2CB05-574E-41A7-8C2C-9FBF26C2FA69}" destId="{51C867A4-3A01-4188-8F10-E0AF5BEE3445}" srcOrd="1"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94B6901-C932-45D7-ADB9-C66F88E4587C}" type="presOf" srcId="{F768C518-2F94-4F4C-8F47-052A22C0A188}" destId="{FDE08595-37A6-4276-AEA1-8ED1E96E8D69}" srcOrd="0" destOrd="0" presId="urn:microsoft.com/office/officeart/2008/layout/HalfCircleOrganizationChart"/>
    <dgm:cxn modelId="{A6D12805-A567-483F-9989-89D5AE9CE5DD}" type="presOf" srcId="{4FF2CB05-574E-41A7-8C2C-9FBF26C2FA69}" destId="{0B6424D5-B237-4E11-BB57-297A8C9444C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93455E1C-8B67-49D0-B7FD-89087A5891C2}" type="presOf" srcId="{B2934E98-411A-4F4D-8CFC-63A44015466F}" destId="{D06E03AC-8653-4FA6-898B-93E834CB8852}" srcOrd="1"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7C2A722D-DB45-41BA-85E5-3EA51344732D}" type="presOf" srcId="{4EAE6EED-F01E-4537-B2D1-1BEC00C95E2F}" destId="{F0F33203-3A75-4A20-A667-F9E1DCAC9A7C}"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FB691547-96E2-443B-AA1E-814A79B8CD76}" type="presOf" srcId="{F768C518-2F94-4F4C-8F47-052A22C0A188}" destId="{9DFEC2C9-0B10-4340-9713-22C09940E6C9}" srcOrd="1"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59C9056D-7E17-487C-8606-267456093195}" type="presOf" srcId="{E22287A4-6258-41F3-9E58-6DD03BE7B84E}" destId="{AA1C7CBD-E0E1-45EC-AD6D-E110B72510E0}"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49EC28E-8940-4191-8E59-1F354AFFA23E}" type="presOf" srcId="{C66200F9-00EA-4B9A-90C5-0EBC1231DC37}" destId="{890419D6-72CD-43E4-966F-AFFDD7AEFB00}" srcOrd="1"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279F59E-9757-4ED6-AB8F-6CD2C7522F35}" type="presOf" srcId="{1DE07FFA-7184-4963-BF4D-BC325978B4DB}" destId="{87E60C7A-FD66-4C7B-8F15-164353218967}"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C72CFBC1-3C52-4F55-B9A7-D6B20044985E}" type="presOf" srcId="{80985F35-8DFB-40D8-97B1-4A9B0B2EF726}" destId="{3FB4F24D-FA68-4619-A065-B3056C69B283}"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E1B2C4E3-EDEC-4B61-BC10-A50E5B04A65A}" type="presOf" srcId="{7336E592-CB46-4A0D-AEE8-88770A484E86}" destId="{94A88330-2157-4D33-A568-5340F9D3725D}"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318E80A-0039-4114-9EF8-6766A818D4CB}" type="presOf" srcId="{E22287A4-6258-41F3-9E58-6DD03BE7B84E}" destId="{AA1C7CBD-E0E1-45EC-AD6D-E110B72510E0}"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40E48620-3AEE-43B9-8847-F3791F55ADBB}" type="presOf" srcId="{A3C28B53-EF41-4AB9-BD16-89BEEEA432E7}" destId="{73C58101-949D-4F4F-A19F-C93B75F3E3EF}" srcOrd="0" destOrd="0" presId="urn:microsoft.com/office/officeart/2008/layout/HalfCircleOrganizationChart"/>
    <dgm:cxn modelId="{0D4F9522-0346-4DBF-AC13-04C750406A77}" type="presOf" srcId="{7336E592-CB46-4A0D-AEE8-88770A484E86}" destId="{94A88330-2157-4D33-A568-5340F9D3725D}"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B7E71D27-4412-4E28-99C5-F4C816E13509}" type="presOf" srcId="{4EAE6EED-F01E-4537-B2D1-1BEC00C95E2F}" destId="{F0F33203-3A75-4A20-A667-F9E1DCAC9A7C}"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16A85138-E99A-45E5-BF07-2794894E10DE}" type="presOf" srcId="{92CCE389-5322-453A-BF33-8D08AC95525C}" destId="{EDC1BBB6-FB5F-447A-9643-81DF243F1924}" srcOrd="0"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CFF1F674-1BA2-47B9-9E3B-F23F768BB898}" type="presOf" srcId="{C66200F9-00EA-4B9A-90C5-0EBC1231DC37}" destId="{257C9F67-6B91-460C-A768-DB9801B35201}"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DF30990-60A0-4300-A7F2-A5BE7C899A8A}" type="presOf" srcId="{80985F35-8DFB-40D8-97B1-4A9B0B2EF726}" destId="{949ED661-D836-43AA-84F4-DF412DA64C0F}" srcOrd="0" destOrd="0" presId="urn:microsoft.com/office/officeart/2008/layout/HalfCircleOrganizationChart"/>
    <dgm:cxn modelId="{569A34A1-F9E2-43CA-A538-CCC4280071BB}" type="presOf" srcId="{4EAE6EED-F01E-4537-B2D1-1BEC00C95E2F}" destId="{60006256-70B9-4651-AE37-9B8B2216AD1D}" srcOrd="1"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C5AC9BD-7208-47E9-85FA-DE7DB8E239E3}" type="presOf" srcId="{ADA77309-E423-4CA1-B294-68E5A0FC8132}" destId="{B1194AC2-8537-4A51-AD03-50F9CFA7E13F}"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77E0DCD-B695-4A36-914A-AC6AD6226A78}" type="presOf" srcId="{B2934E98-411A-4F4D-8CFC-63A44015466F}" destId="{D06E03AC-8653-4FA6-898B-93E834CB8852}"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75B5F5F3-72DA-46F5-99C6-E6D5CD4A86E4}"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D9D41501-CA11-ED40-B314-98684E4AA491}" type="presOf" srcId="{4EAE6EED-F01E-4537-B2D1-1BEC00C95E2F}" destId="{F0F33203-3A75-4A20-A667-F9E1DCAC9A7C}" srcOrd="0"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1FE5217-1DF5-CA49-B462-FAFB16C22114}" type="presOf" srcId="{C66200F9-00EA-4B9A-90C5-0EBC1231DC37}" destId="{890419D6-72CD-43E4-966F-AFFDD7AEFB00}" srcOrd="1" destOrd="0" presId="urn:microsoft.com/office/officeart/2008/layout/HalfCircleOrganizationChart"/>
    <dgm:cxn modelId="{0F236022-FBFE-F04B-8C6F-01197845AD23}" type="presOf" srcId="{80985F35-8DFB-40D8-97B1-4A9B0B2EF726}" destId="{949ED661-D836-43AA-84F4-DF412DA64C0F}"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AB4BB30-336A-0149-A5A1-BBF26FB036AE}"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B0D0B69-AF37-824C-8201-24BB4D19A242}" type="presOf" srcId="{1DE07FFA-7184-4963-BF4D-BC325978B4DB}" destId="{87E60C7A-FD66-4C7B-8F15-164353218967}"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BD53490-28EA-1B4C-9915-919293B25DB4}" type="presOf" srcId="{ADA77309-E423-4CA1-B294-68E5A0FC8132}" destId="{C5C6C8A3-BF31-418E-B5AC-919D28E2F26D}"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FD99BDCB-B757-684B-A646-8D9093952366}" type="presOf" srcId="{4FF2CB05-574E-41A7-8C2C-9FBF26C2FA69}" destId="{0B6424D5-B237-4E11-BB57-297A8C9444CD}" srcOrd="0" destOrd="0" presId="urn:microsoft.com/office/officeart/2008/layout/HalfCircleOrganizationChart"/>
    <dgm:cxn modelId="{318561D0-3B01-304F-AB35-50652E29B0BF}" type="presOf" srcId="{ADA77309-E423-4CA1-B294-68E5A0FC8132}" destId="{B1194AC2-8537-4A51-AD03-50F9CFA7E13F}" srcOrd="1"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723F8EDC-5F01-5043-A036-9B91291623B2}" type="presOf" srcId="{E22287A4-6258-41F3-9E58-6DD03BE7B84E}" destId="{AA1C7CBD-E0E1-45EC-AD6D-E110B72510E0}"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3A86B2E7-12C5-0C40-BEFE-2F9D79D2B883}" type="presOf" srcId="{A3C28B53-EF41-4AB9-BD16-89BEEEA432E7}" destId="{73C58101-949D-4F4F-A19F-C93B75F3E3EF}"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D148304-BF0D-4C48-A4F2-7EC24DC793D9}" type="presOf" srcId="{C66200F9-00EA-4B9A-90C5-0EBC1231DC37}" destId="{257C9F67-6B91-460C-A768-DB9801B35201}" srcOrd="0" destOrd="0" presId="urn:microsoft.com/office/officeart/2008/layout/HalfCircleOrganizationChart"/>
    <dgm:cxn modelId="{4AE10B0F-3043-304B-A3B3-AFECAA652924}"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63B481A-B996-9744-B899-9665595DCF3C}" type="presOf" srcId="{7336E592-CB46-4A0D-AEE8-88770A484E86}" destId="{94A88330-2157-4D33-A568-5340F9D3725D}"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DF213456-73E6-CB4C-81E2-8C1AB0360A94}" type="presOf" srcId="{ADA77309-E423-4CA1-B294-68E5A0FC8132}" destId="{C5C6C8A3-BF31-418E-B5AC-919D28E2F26D}"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BC3B0A70-8A1E-D349-B451-F92F11F51F2B}" type="presOf" srcId="{4EAE6EED-F01E-4537-B2D1-1BEC00C95E2F}" destId="{60006256-70B9-4651-AE37-9B8B2216AD1D}" srcOrd="1"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0A1038E-D566-C24F-9D63-2FDDB21F2488}" type="presOf" srcId="{E22287A4-6258-41F3-9E58-6DD03BE7B84E}" destId="{AA1C7CBD-E0E1-45EC-AD6D-E110B72510E0}" srcOrd="0" destOrd="0" presId="urn:microsoft.com/office/officeart/2008/layout/HalfCircleOrganizationChart"/>
    <dgm:cxn modelId="{558CA79E-CBC6-3145-8803-02C6F9A036C6}" type="presOf" srcId="{B2934E98-411A-4F4D-8CFC-63A44015466F}" destId="{FC9B5433-5416-4212-9E2C-1AF45F3EA4F9}" srcOrd="0" destOrd="0" presId="urn:microsoft.com/office/officeart/2008/layout/HalfCircleOrganizationChart"/>
    <dgm:cxn modelId="{56CB09A4-7E39-5D4B-9BB0-97B5E9C132C0}" type="presOf" srcId="{80985F35-8DFB-40D8-97B1-4A9B0B2EF726}" destId="{3FB4F24D-FA68-4619-A065-B3056C69B283}" srcOrd="1"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3EB8BC9-9081-A640-8D34-9FBF11B6DDDC}" type="presOf" srcId="{F768C518-2F94-4F4C-8F47-052A22C0A188}" destId="{FDE08595-37A6-4276-AEA1-8ED1E96E8D69}" srcOrd="0" destOrd="0" presId="urn:microsoft.com/office/officeart/2008/layout/HalfCircleOrganizationChart"/>
    <dgm:cxn modelId="{D7702ECB-4154-3F42-A142-0C5AC81D7153}" type="presOf" srcId="{1DE07FFA-7184-4963-BF4D-BC325978B4DB}" destId="{87E60C7A-FD66-4C7B-8F15-164353218967}" srcOrd="0"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BDAF2C14-78E7-6146-97B5-0F524F68B2DB}" type="presOf" srcId="{ADA77309-E423-4CA1-B294-68E5A0FC8132}" destId="{C5C6C8A3-BF31-418E-B5AC-919D28E2F26D}"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C004E3B-0252-2F4A-B78A-E54585EBBCE7}" type="presOf" srcId="{80985F35-8DFB-40D8-97B1-4A9B0B2EF726}" destId="{949ED661-D836-43AA-84F4-DF412DA64C0F}" srcOrd="0" destOrd="0" presId="urn:microsoft.com/office/officeart/2008/layout/HalfCircleOrganizationChart"/>
    <dgm:cxn modelId="{9ABFAE40-A856-3541-A85D-C59EACE7BF56}" type="presOf" srcId="{92CCE389-5322-453A-BF33-8D08AC95525C}" destId="{EDC1BBB6-FB5F-447A-9643-81DF243F1924}" srcOrd="0"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4345D85D-3FE3-7847-9084-EEFC0CBD9B5C}" type="presOf" srcId="{B2934E98-411A-4F4D-8CFC-63A44015466F}" destId="{D06E03AC-8653-4FA6-898B-93E834CB8852}" srcOrd="1"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34D95588-15FD-B24F-9807-946FF618BD57}" type="presOf" srcId="{A3C28B53-EF41-4AB9-BD16-89BEEEA432E7}" destId="{73C58101-949D-4F4F-A19F-C93B75F3E3EF}" srcOrd="0" destOrd="0" presId="urn:microsoft.com/office/officeart/2008/layout/HalfCircleOrganizationChart"/>
    <dgm:cxn modelId="{A8396C98-CF7C-F741-B88F-82B93FEB5323}" type="presOf" srcId="{4FF2CB05-574E-41A7-8C2C-9FBF26C2FA69}" destId="{0B6424D5-B237-4E11-BB57-297A8C9444C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EBDF0D2-6136-DF45-8C11-7004202A2D35}" type="presOf" srcId="{1DE07FFA-7184-4963-BF4D-BC325978B4DB}" destId="{87E60C7A-FD66-4C7B-8F15-164353218967}"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858C104-7D92-5B4C-9628-F38F709A7032}" type="presOf" srcId="{4EAE6EED-F01E-4537-B2D1-1BEC00C95E2F}" destId="{F0F33203-3A75-4A20-A667-F9E1DCAC9A7C}"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31665211-744A-7C42-8A45-58BEA326D8DF}" type="presOf" srcId="{92CCE389-5322-453A-BF33-8D08AC95525C}" destId="{EDC1BBB6-FB5F-447A-9643-81DF243F1924}" srcOrd="0" destOrd="0" presId="urn:microsoft.com/office/officeart/2008/layout/HalfCircleOrganizationChart"/>
    <dgm:cxn modelId="{BEDC7322-45DE-8545-83C5-0B05852693F8}" type="presOf" srcId="{4FF2CB05-574E-41A7-8C2C-9FBF26C2FA69}" destId="{0B6424D5-B237-4E11-BB57-297A8C9444CD}"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CC04231-B375-1149-A72C-3902ABBFC4C2}" type="presOf" srcId="{4EAE6EED-F01E-4537-B2D1-1BEC00C95E2F}" destId="{60006256-70B9-4651-AE37-9B8B2216AD1D}" srcOrd="1"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9A6A176E-C891-0B42-A686-9765528C4EB9}" type="presOf" srcId="{80985F35-8DFB-40D8-97B1-4A9B0B2EF726}" destId="{3FB4F24D-FA68-4619-A065-B3056C69B283}" srcOrd="1" destOrd="0" presId="urn:microsoft.com/office/officeart/2008/layout/HalfCircleOrganizationChart"/>
    <dgm:cxn modelId="{50247B7A-8703-AA48-83B5-09F2251803DA}" type="presOf" srcId="{DDB7C27F-16ED-4387-A747-FD4EFA3563E2}" destId="{C053B1FD-CF6B-457B-B644-73C76BEBE1B4}" srcOrd="0" destOrd="0" presId="urn:microsoft.com/office/officeart/2008/layout/HalfCircleOrganizationChart"/>
    <dgm:cxn modelId="{81EF3F7D-F8D8-DE4C-9F8B-A76CCE5F03B3}"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2D5ADA5-6E53-4E46-958D-65AA9B41CFA5}" type="presOf" srcId="{A3395B9B-0640-45C6-B782-5C4C9C7594DD}" destId="{07591270-0675-4330-BB8E-400D2839664E}" srcOrd="0" destOrd="0" presId="urn:microsoft.com/office/officeart/2008/layout/HalfCircleOrganizationChart"/>
    <dgm:cxn modelId="{2EA989C4-AD09-2B49-9D99-A491776624FE}" type="presOf" srcId="{ADA77309-E423-4CA1-B294-68E5A0FC8132}" destId="{C5C6C8A3-BF31-418E-B5AC-919D28E2F26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CCEB0ECD-36F7-D145-B64B-F4A355049AAC}" type="presOf" srcId="{B2934E98-411A-4F4D-8CFC-63A44015466F}" destId="{D06E03AC-8653-4FA6-898B-93E834CB8852}" srcOrd="1"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Ordinal</a:t>
          </a:r>
        </a:p>
      </dsp:txBody>
      <dsp:txXfrm>
        <a:off x="4109731" y="1438147"/>
        <a:ext cx="952267" cy="30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Ordinal</a:t>
          </a:r>
        </a:p>
      </dsp:txBody>
      <dsp:txXfrm>
        <a:off x="4109731" y="1438147"/>
        <a:ext cx="952267" cy="304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Ordinal</a:t>
          </a:r>
        </a:p>
      </dsp:txBody>
      <dsp:txXfrm>
        <a:off x="4109731" y="1438147"/>
        <a:ext cx="952267" cy="304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Ordinal</a:t>
          </a:r>
        </a:p>
      </dsp:txBody>
      <dsp:txXfrm>
        <a:off x="6180991" y="3262377"/>
        <a:ext cx="1701628" cy="544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9/15/18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en.wikipedia.org/wiki/Statistics"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Wikipedia:Citation_needed" TargetMode="External"/><Relationship Id="rId12" Type="http://schemas.openxmlformats.org/officeDocument/2006/relationships/hyperlink" Target="https://en.wikipedia.org/wiki/Probability_density_function"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en.wikipedia.org/wiki/Sample_space" TargetMode="External"/><Relationship Id="rId11" Type="http://schemas.openxmlformats.org/officeDocument/2006/relationships/hyperlink" Target="https://en.wikipedia.org/wiki/Continuous_distribution" TargetMode="External"/><Relationship Id="rId5" Type="http://schemas.openxmlformats.org/officeDocument/2006/relationships/hyperlink" Target="https://en.wikipedia.org/wiki/Function_(mathematics)" TargetMode="External"/><Relationship Id="rId10" Type="http://schemas.openxmlformats.org/officeDocument/2006/relationships/hyperlink" Target="https://en.wikipedia.org/wiki/Probability" TargetMode="External"/><Relationship Id="rId4" Type="http://schemas.openxmlformats.org/officeDocument/2006/relationships/hyperlink" Target="https://en.wikipedia.org/wiki/Continuous_random_variable" TargetMode="External"/><Relationship Id="rId9" Type="http://schemas.openxmlformats.org/officeDocument/2006/relationships/hyperlink" Target="https://en.wikipedia.org/wiki/Random_variable"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112</a:t>
            </a:fld>
            <a:endParaRPr lang="en-US" dirty="0"/>
          </a:p>
        </p:txBody>
      </p:sp>
    </p:spTree>
    <p:extLst>
      <p:ext uri="{BB962C8B-B14F-4D97-AF65-F5344CB8AC3E}">
        <p14:creationId xmlns:p14="http://schemas.microsoft.com/office/powerpoint/2010/main" val="593696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113</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2364480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114</a:t>
            </a:fld>
            <a:endParaRPr lang="en-US" dirty="0"/>
          </a:p>
        </p:txBody>
      </p:sp>
    </p:spTree>
    <p:extLst>
      <p:ext uri="{BB962C8B-B14F-4D97-AF65-F5344CB8AC3E}">
        <p14:creationId xmlns:p14="http://schemas.microsoft.com/office/powerpoint/2010/main" val="305471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10359367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16677128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117</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1290213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1940096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2064268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7880529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69459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236183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1476028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124</a:t>
            </a:fld>
            <a:endParaRPr lang="en-US" dirty="0"/>
          </a:p>
        </p:txBody>
      </p:sp>
    </p:spTree>
    <p:extLst>
      <p:ext uri="{BB962C8B-B14F-4D97-AF65-F5344CB8AC3E}">
        <p14:creationId xmlns:p14="http://schemas.microsoft.com/office/powerpoint/2010/main" val="2804764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We find the value at 68 inches and subtract the value at 67 inches because we are only interested</a:t>
            </a:r>
            <a:r>
              <a:rPr lang="en-US" baseline="0" dirty="0"/>
              <a:t> in whole number inch values (not 67.2 or 67.6,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125</a:t>
            </a:fld>
            <a:endParaRPr lang="en-US" dirty="0"/>
          </a:p>
        </p:txBody>
      </p:sp>
    </p:spTree>
    <p:extLst>
      <p:ext uri="{BB962C8B-B14F-4D97-AF65-F5344CB8AC3E}">
        <p14:creationId xmlns:p14="http://schemas.microsoft.com/office/powerpoint/2010/main" val="10056262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63132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127</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128</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3276649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129</a:t>
            </a:fld>
            <a:endParaRPr lang="en-US" dirty="0"/>
          </a:p>
        </p:txBody>
      </p:sp>
    </p:spTree>
    <p:extLst>
      <p:ext uri="{BB962C8B-B14F-4D97-AF65-F5344CB8AC3E}">
        <p14:creationId xmlns:p14="http://schemas.microsoft.com/office/powerpoint/2010/main" val="16610294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130</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0892770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4506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17803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657733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133</a:t>
            </a:fld>
            <a:endParaRPr lang="en-US" dirty="0"/>
          </a:p>
        </p:txBody>
      </p:sp>
    </p:spTree>
    <p:extLst>
      <p:ext uri="{BB962C8B-B14F-4D97-AF65-F5344CB8AC3E}">
        <p14:creationId xmlns:p14="http://schemas.microsoft.com/office/powerpoint/2010/main" val="1142754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134</a:t>
            </a:fld>
            <a:endParaRPr lang="en-US" dirty="0"/>
          </a:p>
        </p:txBody>
      </p:sp>
    </p:spTree>
    <p:extLst>
      <p:ext uri="{BB962C8B-B14F-4D97-AF65-F5344CB8AC3E}">
        <p14:creationId xmlns:p14="http://schemas.microsoft.com/office/powerpoint/2010/main" val="6885903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135</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889422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Tree>
    <p:extLst>
      <p:ext uri="{BB962C8B-B14F-4D97-AF65-F5344CB8AC3E}">
        <p14:creationId xmlns:p14="http://schemas.microsoft.com/office/powerpoint/2010/main" val="10582020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1986366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Tree>
    <p:extLst>
      <p:ext uri="{BB962C8B-B14F-4D97-AF65-F5344CB8AC3E}">
        <p14:creationId xmlns:p14="http://schemas.microsoft.com/office/powerpoint/2010/main" val="2049585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Tree>
    <p:extLst>
      <p:ext uri="{BB962C8B-B14F-4D97-AF65-F5344CB8AC3E}">
        <p14:creationId xmlns:p14="http://schemas.microsoft.com/office/powerpoint/2010/main" val="11904132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18892572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125547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20070955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146</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147</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148</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153</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990600"/>
          </a:xfrm>
          <a:prstGeom prst="rect">
            <a:avLst/>
          </a:prstGeom>
          <a:solidFill>
            <a:schemeClr val="bg1"/>
          </a:solidFill>
        </p:spPr>
        <p:txBody>
          <a:bodyPr/>
          <a:lstStyle/>
          <a:p>
            <a:r>
              <a:rPr lang="en-US" dirty="0"/>
              <a:t>This is a screenshot</a:t>
            </a:r>
            <a:r>
              <a:rPr lang="en-US" baseline="0" dirty="0"/>
              <a:t> of R Studio. It is a development environment for code where commands are executed in the console window, data is available in the data window, and the </a:t>
            </a:r>
            <a:r>
              <a:rPr lang="en-US" baseline="0" dirty="0" err="1"/>
              <a:t>multipane</a:t>
            </a:r>
            <a:r>
              <a:rPr lang="en-US" baseline="0" dirty="0"/>
              <a:t> window shows help, charts, and a number of other information displays.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18042941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990600"/>
          </a:xfrm>
          <a:prstGeom prst="rect">
            <a:avLst/>
          </a:prstGeom>
          <a:solidFill>
            <a:schemeClr val="bg1"/>
          </a:solidFill>
        </p:spPr>
        <p:txBody>
          <a:bodyPr/>
          <a:lstStyle/>
          <a:p>
            <a:r>
              <a:rPr lang="en-US" dirty="0"/>
              <a:t>In</a:t>
            </a:r>
            <a:r>
              <a:rPr lang="en-US" baseline="0" dirty="0"/>
              <a:t> R Studio, you can import data from a variety of sources </a:t>
            </a:r>
            <a:r>
              <a:rPr lang="mr-IN" baseline="0" dirty="0"/>
              <a:t>–</a:t>
            </a:r>
            <a:r>
              <a:rPr lang="en-US" baseline="0" dirty="0"/>
              <a:t> Excel files, CSV files and Tab delimited text files to name a few. </a:t>
            </a:r>
          </a:p>
          <a:p>
            <a:r>
              <a:rPr lang="en-US" baseline="0" dirty="0"/>
              <a:t>Here we are pulling in grade data from one of the CSV files in the labs.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343097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447800"/>
          </a:xfrm>
          <a:prstGeom prst="rect">
            <a:avLst/>
          </a:prstGeom>
          <a:solidFill>
            <a:schemeClr val="bg1"/>
          </a:solidFill>
        </p:spPr>
        <p:txBody>
          <a:bodyPr/>
          <a:lstStyle/>
          <a:p>
            <a:r>
              <a:rPr lang="en-US" dirty="0"/>
              <a:t>This</a:t>
            </a:r>
            <a:r>
              <a:rPr lang="en-US" baseline="0" dirty="0"/>
              <a:t> takes every row of data in the Score directory, divides each value by 20 and multiplies by 100, turning the value into a percentage. The arrow says to store the result of this calculation in a variable called outOf100.</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4416382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4378713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990600"/>
          </a:xfrm>
          <a:prstGeom prst="rect">
            <a:avLst/>
          </a:prstGeom>
          <a:solidFill>
            <a:schemeClr val="bg1"/>
          </a:solidFill>
        </p:spPr>
        <p:txBody>
          <a:bodyPr/>
          <a:lstStyle/>
          <a:p>
            <a:r>
              <a:rPr lang="en-US" dirty="0"/>
              <a:t>This</a:t>
            </a:r>
            <a:r>
              <a:rPr lang="en-US" baseline="0" dirty="0"/>
              <a:t> is the result of the </a:t>
            </a:r>
            <a:r>
              <a:rPr lang="en-US" baseline="0" dirty="0" err="1"/>
              <a:t>hist</a:t>
            </a:r>
            <a:r>
              <a:rPr lang="en-US" baseline="0" dirty="0"/>
              <a:t>() command. It is basic, but R does have a lot of options for setting parameters like labels and ticks. Consult the documentation for more information.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164</a:t>
            </a:fld>
            <a:endParaRPr lang="en-US" dirty="0"/>
          </a:p>
        </p:txBody>
      </p:sp>
    </p:spTree>
    <p:extLst>
      <p:ext uri="{BB962C8B-B14F-4D97-AF65-F5344CB8AC3E}">
        <p14:creationId xmlns:p14="http://schemas.microsoft.com/office/powerpoint/2010/main" val="3098136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20434411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25301609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 is a shot of the console window to create a function</a:t>
            </a:r>
            <a:r>
              <a:rPr lang="en-US" baseline="0" dirty="0"/>
              <a:t> in R. Functions are ways to create reusable pieces of code.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167</a:t>
            </a:fld>
            <a:endParaRPr lang="en-US" dirty="0"/>
          </a:p>
        </p:txBody>
      </p:sp>
    </p:spTree>
    <p:extLst>
      <p:ext uri="{BB962C8B-B14F-4D97-AF65-F5344CB8AC3E}">
        <p14:creationId xmlns:p14="http://schemas.microsoft.com/office/powerpoint/2010/main" val="17612280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168</a:t>
            </a:fld>
            <a:endParaRPr lang="en-US" dirty="0"/>
          </a:p>
        </p:txBody>
      </p:sp>
    </p:spTree>
    <p:extLst>
      <p:ext uri="{BB962C8B-B14F-4D97-AF65-F5344CB8AC3E}">
        <p14:creationId xmlns:p14="http://schemas.microsoft.com/office/powerpoint/2010/main" val="8036170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170</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171</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870659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174</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175</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177</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178</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179</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181</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182</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183</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187</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189</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117771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258730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2124573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2102255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649532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451971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2082976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425368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179108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684658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1931528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54</a:t>
            </a:fld>
            <a:endParaRPr lang="en-US" dirty="0"/>
          </a:p>
        </p:txBody>
      </p:sp>
    </p:spTree>
    <p:extLst>
      <p:ext uri="{BB962C8B-B14F-4D97-AF65-F5344CB8AC3E}">
        <p14:creationId xmlns:p14="http://schemas.microsoft.com/office/powerpoint/2010/main" val="1329050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55</a:t>
            </a:fld>
            <a:endParaRPr lang="en-US" dirty="0"/>
          </a:p>
        </p:txBody>
      </p:sp>
    </p:spTree>
    <p:extLst>
      <p:ext uri="{BB962C8B-B14F-4D97-AF65-F5344CB8AC3E}">
        <p14:creationId xmlns:p14="http://schemas.microsoft.com/office/powerpoint/2010/main" val="1386176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56</a:t>
            </a:fld>
            <a:endParaRPr lang="en-US" dirty="0"/>
          </a:p>
        </p:txBody>
      </p:sp>
    </p:spTree>
    <p:extLst>
      <p:ext uri="{BB962C8B-B14F-4D97-AF65-F5344CB8AC3E}">
        <p14:creationId xmlns:p14="http://schemas.microsoft.com/office/powerpoint/2010/main" val="1821209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57</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213437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58</a:t>
            </a:fld>
            <a:endParaRPr lang="en-US" dirty="0"/>
          </a:p>
        </p:txBody>
      </p:sp>
    </p:spTree>
    <p:extLst>
      <p:ext uri="{BB962C8B-B14F-4D97-AF65-F5344CB8AC3E}">
        <p14:creationId xmlns:p14="http://schemas.microsoft.com/office/powerpoint/2010/main" val="115823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59</a:t>
            </a:fld>
            <a:endParaRPr lang="en-US" dirty="0"/>
          </a:p>
        </p:txBody>
      </p:sp>
    </p:spTree>
    <p:extLst>
      <p:ext uri="{BB962C8B-B14F-4D97-AF65-F5344CB8AC3E}">
        <p14:creationId xmlns:p14="http://schemas.microsoft.com/office/powerpoint/2010/main" val="462602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60</a:t>
            </a:fld>
            <a:endParaRPr lang="en-US" dirty="0"/>
          </a:p>
        </p:txBody>
      </p:sp>
    </p:spTree>
    <p:extLst>
      <p:ext uri="{BB962C8B-B14F-4D97-AF65-F5344CB8AC3E}">
        <p14:creationId xmlns:p14="http://schemas.microsoft.com/office/powerpoint/2010/main" val="491560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61</a:t>
            </a:fld>
            <a:endParaRPr lang="en-US" dirty="0"/>
          </a:p>
        </p:txBody>
      </p:sp>
    </p:spTree>
    <p:extLst>
      <p:ext uri="{BB962C8B-B14F-4D97-AF65-F5344CB8AC3E}">
        <p14:creationId xmlns:p14="http://schemas.microsoft.com/office/powerpoint/2010/main" val="33497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62</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52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7483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0229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8159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72</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4151487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3709244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7740876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404810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42229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84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261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82</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602199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3090964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671423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496650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775458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87</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2432614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32495040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89</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2494470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40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896132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09831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27905017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246942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2129202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4123807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24449979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99</a:t>
            </a:fld>
            <a:endParaRPr lang="en-US" dirty="0"/>
          </a:p>
        </p:txBody>
      </p:sp>
    </p:spTree>
    <p:extLst>
      <p:ext uri="{BB962C8B-B14F-4D97-AF65-F5344CB8AC3E}">
        <p14:creationId xmlns:p14="http://schemas.microsoft.com/office/powerpoint/2010/main" val="2330204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100</a:t>
            </a:fld>
            <a:endParaRPr lang="en-US" dirty="0"/>
          </a:p>
        </p:txBody>
      </p:sp>
    </p:spTree>
    <p:extLst>
      <p:ext uri="{BB962C8B-B14F-4D97-AF65-F5344CB8AC3E}">
        <p14:creationId xmlns:p14="http://schemas.microsoft.com/office/powerpoint/2010/main" val="1158727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101</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1809088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74397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723125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3169570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22204370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106</a:t>
            </a:fld>
            <a:endParaRPr lang="en-US" dirty="0"/>
          </a:p>
        </p:txBody>
      </p:sp>
    </p:spTree>
    <p:extLst>
      <p:ext uri="{BB962C8B-B14F-4D97-AF65-F5344CB8AC3E}">
        <p14:creationId xmlns:p14="http://schemas.microsoft.com/office/powerpoint/2010/main" val="1857536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1935878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108</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21550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867400" cy="3813175"/>
          </a:xfrm>
          <a:prstGeom prst="rect">
            <a:avLst/>
          </a:prstGeom>
          <a:solidFill>
            <a:schemeClr val="bg1"/>
          </a:solidFill>
        </p:spPr>
        <p:txBody>
          <a:bodyPr/>
          <a:lstStyle/>
          <a:p>
            <a:r>
              <a:rPr lang="en-US" dirty="0"/>
              <a:t>That last</a:t>
            </a:r>
            <a:r>
              <a:rPr lang="en-US" baseline="0" dirty="0"/>
              <a:t> number is why the organization that developed the process improvement tools for business calls the suite Six Sigma.</a:t>
            </a:r>
            <a:endParaRPr lang="en-US" dirty="0"/>
          </a:p>
        </p:txBody>
      </p:sp>
    </p:spTree>
    <p:extLst>
      <p:ext uri="{BB962C8B-B14F-4D97-AF65-F5344CB8AC3E}">
        <p14:creationId xmlns:p14="http://schemas.microsoft.com/office/powerpoint/2010/main" val="10446714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84305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111</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14405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1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1.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3.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17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5.xml"/><Relationship Id="rId1" Type="http://schemas.openxmlformats.org/officeDocument/2006/relationships/slideLayout" Target="../slideLayouts/slideLayout5.xml"/><Relationship Id="rId4" Type="http://schemas.openxmlformats.org/officeDocument/2006/relationships/image" Target="../media/image88.jpe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4.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5.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www.metricsthatmatter.com/" TargetMode="External"/><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28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oleObject" Target="../embeddings/oleObject3.bin"/></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24754764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1758309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14:m>
                  <m:oMath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br>
                  <a:rPr lang="en-US" sz="2600" b="0" dirty="0"/>
                </a:br>
                <a:endParaRPr lang="en-US" sz="2600" b="0" dirty="0"/>
              </a:p>
              <a:p>
                <a:r>
                  <a:rPr lang="en-US" sz="2600" b="0" dirty="0"/>
                  <a:t>Take the Mean (</a:t>
                </a:r>
                <a14:m>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2485342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41706849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1932595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32804842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75979"/>
            <a:ext cx="4240696" cy="3000821"/>
          </a:xfrm>
          <a:prstGeom prst="rect">
            <a:avLst/>
          </a:prstGeom>
          <a:noFill/>
        </p:spPr>
        <p:txBody>
          <a:bodyPr wrap="square" rtlCol="0">
            <a:spAutoFit/>
          </a:bodyPr>
          <a:lstStyle/>
          <a:p>
            <a:pPr marL="457200" indent="-457200">
              <a:buFont typeface="Arial" charset="0"/>
              <a:buChar char="•"/>
            </a:pPr>
            <a:r>
              <a:rPr lang="en-US" sz="2700" dirty="0"/>
              <a:t>Also called Gaussian</a:t>
            </a:r>
            <a:br>
              <a:rPr lang="en-US" sz="2700" dirty="0"/>
            </a:br>
            <a:endParaRPr lang="en-US" sz="2700" dirty="0"/>
          </a:p>
          <a:p>
            <a:pPr marL="457200" indent="-457200">
              <a:buFont typeface="Arial" charset="0"/>
              <a:buChar char="•"/>
            </a:pPr>
            <a:r>
              <a:rPr lang="en-US" sz="2700" dirty="0"/>
              <a:t>Appears when events are independent</a:t>
            </a:r>
            <a:br>
              <a:rPr lang="en-US" sz="2700" dirty="0"/>
            </a:br>
            <a:endParaRPr lang="en-US" sz="2700" dirty="0"/>
          </a:p>
          <a:p>
            <a:pPr marL="457200" indent="-457200">
              <a:buFont typeface="Arial" charset="0"/>
              <a:buChar char="•"/>
            </a:pPr>
            <a:r>
              <a:rPr lang="en-US" sz="2700" dirty="0"/>
              <a:t>Useful because of the Central Limit Theorem</a:t>
            </a:r>
          </a:p>
        </p:txBody>
      </p:sp>
    </p:spTree>
    <p:extLst>
      <p:ext uri="{BB962C8B-B14F-4D97-AF65-F5344CB8AC3E}">
        <p14:creationId xmlns:p14="http://schemas.microsoft.com/office/powerpoint/2010/main" val="1268770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1" y="5109467"/>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867400" cy="3748617"/>
          </a:xfrm>
          <a:prstGeom prst="rect">
            <a:avLst/>
          </a:prstGeom>
        </p:spPr>
      </p:pic>
    </p:spTree>
    <p:extLst>
      <p:ext uri="{BB962C8B-B14F-4D97-AF65-F5344CB8AC3E}">
        <p14:creationId xmlns:p14="http://schemas.microsoft.com/office/powerpoint/2010/main" val="1643405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2897981"/>
            <a:ext cx="3810000" cy="1905000"/>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Tree>
    <p:extLst>
      <p:ext uri="{BB962C8B-B14F-4D97-AF65-F5344CB8AC3E}">
        <p14:creationId xmlns:p14="http://schemas.microsoft.com/office/powerpoint/2010/main" val="1925554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pPr eaLnBrk="1" hangingPunct="1"/>
            <a:r>
              <a:rPr lang="en-US" sz="3800" dirty="0"/>
              <a:t>Sigma (</a:t>
            </a:r>
            <a:r>
              <a:rPr lang="el-GR" sz="3800" dirty="0"/>
              <a:t>σ</a:t>
            </a:r>
            <a:r>
              <a:rPr lang="en-US" sz="3800" dirty="0"/>
              <a:t>) Values (Standard Deviations)</a:t>
            </a:r>
          </a:p>
        </p:txBody>
      </p:sp>
      <p:sp>
        <p:nvSpPr>
          <p:cNvPr id="9" name="Rectangle 3"/>
          <p:cNvSpPr>
            <a:spLocks noGrp="1" noChangeArrowheads="1"/>
          </p:cNvSpPr>
          <p:nvPr>
            <p:ph idx="1"/>
          </p:nvPr>
        </p:nvSpPr>
        <p:spPr/>
        <p:txBody>
          <a:bodyPr>
            <a:normAutofit/>
          </a:bodyPr>
          <a:lstStyle/>
          <a:p>
            <a:pPr lvl="1" algn="ctr" eaLnBrk="1" hangingPunct="1">
              <a:buFont typeface="Wingdings" pitchFamily="2" charset="2"/>
              <a:buNone/>
            </a:pPr>
            <a:r>
              <a:rPr lang="en-US" sz="3200" dirty="0"/>
              <a:t>For Normally Distributed Data</a:t>
            </a:r>
          </a:p>
          <a:p>
            <a:pPr lvl="1" eaLnBrk="1" hangingPunct="1">
              <a:buFont typeface="Wingdings" pitchFamily="2" charset="2"/>
              <a:buNone/>
            </a:pPr>
            <a:r>
              <a:rPr lang="en-US" sz="3200" dirty="0"/>
              <a:t>	      </a:t>
            </a:r>
            <a:r>
              <a:rPr lang="en-US" sz="3200" u="sng" dirty="0"/>
              <a:t>Sigma</a:t>
            </a:r>
            <a:r>
              <a:rPr lang="en-US" sz="3200" dirty="0"/>
              <a:t>			         </a:t>
            </a:r>
            <a:r>
              <a:rPr lang="en-US" sz="3200" u="sng" dirty="0"/>
              <a:t>Percent</a:t>
            </a:r>
          </a:p>
          <a:p>
            <a:pPr lvl="1" eaLnBrk="1" hangingPunct="1">
              <a:buFont typeface="Wingdings" pitchFamily="2" charset="2"/>
              <a:buNone/>
            </a:pPr>
            <a:r>
              <a:rPr lang="en-US" sz="3200" b="1" dirty="0"/>
              <a:t>	+/- 1 sigma			68.27%</a:t>
            </a:r>
          </a:p>
          <a:p>
            <a:pPr lvl="1" eaLnBrk="1" hangingPunct="1">
              <a:buFont typeface="Wingdings" pitchFamily="2" charset="2"/>
              <a:buNone/>
            </a:pPr>
            <a:r>
              <a:rPr lang="en-US" sz="3200" b="1" dirty="0"/>
              <a:t>	+/- 2 sigma			95.45%</a:t>
            </a:r>
          </a:p>
          <a:p>
            <a:pPr lvl="1" eaLnBrk="1" hangingPunct="1">
              <a:buFont typeface="Wingdings" pitchFamily="2" charset="2"/>
              <a:buNone/>
            </a:pPr>
            <a:r>
              <a:rPr lang="en-US" sz="3200" b="1" dirty="0"/>
              <a:t>	+/- 3 sigma			99.73%</a:t>
            </a:r>
          </a:p>
          <a:p>
            <a:pPr lvl="1" eaLnBrk="1" hangingPunct="1">
              <a:buFont typeface="Wingdings" pitchFamily="2" charset="2"/>
              <a:buNone/>
            </a:pPr>
            <a:r>
              <a:rPr lang="en-US" sz="3200" b="1" dirty="0"/>
              <a:t>	+/- 6 sigma		    99.9999998%</a:t>
            </a:r>
          </a:p>
          <a:p>
            <a:pPr lvl="1" eaLnBrk="1" hangingPunct="1">
              <a:buFont typeface="Wingdings" pitchFamily="2" charset="2"/>
              <a:buNone/>
            </a:pPr>
            <a:endParaRPr lang="en-US" sz="3200" b="1" dirty="0">
              <a:solidFill>
                <a:srgbClr val="00B050"/>
              </a:solidFill>
            </a:endParaRPr>
          </a:p>
        </p:txBody>
      </p:sp>
    </p:spTree>
    <p:extLst>
      <p:ext uri="{BB962C8B-B14F-4D97-AF65-F5344CB8AC3E}">
        <p14:creationId xmlns:p14="http://schemas.microsoft.com/office/powerpoint/2010/main" val="126846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2114279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3091647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bimodal distribution</a:t>
            </a:r>
          </a:p>
        </p:txBody>
      </p:sp>
    </p:spTree>
    <p:extLst>
      <p:ext uri="{BB962C8B-B14F-4D97-AF65-F5344CB8AC3E}">
        <p14:creationId xmlns:p14="http://schemas.microsoft.com/office/powerpoint/2010/main" val="164096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10423875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133600"/>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stCxn id="7" idx="3"/>
          </p:cNvCxnSpPr>
          <p:nvPr/>
        </p:nvCxnSpPr>
        <p:spPr>
          <a:xfrm flipV="1">
            <a:off x="3133638" y="2033573"/>
            <a:ext cx="2200362" cy="30008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399001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stCxn id="11" idx="3"/>
          </p:cNvCxnSpPr>
          <p:nvPr/>
        </p:nvCxnSpPr>
        <p:spPr>
          <a:xfrm flipV="1">
            <a:off x="3006680" y="2033573"/>
            <a:ext cx="4612530" cy="231038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534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1137242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13394175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Tree>
    <p:extLst>
      <p:ext uri="{BB962C8B-B14F-4D97-AF65-F5344CB8AC3E}">
        <p14:creationId xmlns:p14="http://schemas.microsoft.com/office/powerpoint/2010/main" val="292805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sz="half" idx="1"/>
          </p:nvPr>
        </p:nvSpPr>
        <p:spPr>
          <a:xfrm>
            <a:off x="663054" y="1524000"/>
            <a:ext cx="3886200" cy="4351338"/>
          </a:xfrm>
        </p:spPr>
        <p:txBody>
          <a:bodyPr/>
          <a:lstStyle/>
          <a:p>
            <a:endParaRPr lang="en-US" dirty="0"/>
          </a:p>
          <a:p>
            <a:r>
              <a:rPr lang="en-US" dirty="0"/>
              <a:t>Independent Events with a known average rate</a:t>
            </a:r>
          </a:p>
          <a:p>
            <a:r>
              <a:rPr lang="en-US" dirty="0"/>
              <a:t>Calls between 11AM and Noon at a call center</a:t>
            </a:r>
          </a:p>
          <a:p>
            <a:pPr marL="0" indent="0">
              <a:buNone/>
            </a:pPr>
            <a:endParaRPr lang="en-US"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86782"/>
            <a:ext cx="4191000" cy="3352800"/>
          </a:xfrm>
          <a:prstGeom prst="rect">
            <a:avLst/>
          </a:prstGeom>
        </p:spPr>
      </p:pic>
    </p:spTree>
    <p:extLst>
      <p:ext uri="{BB962C8B-B14F-4D97-AF65-F5344CB8AC3E}">
        <p14:creationId xmlns:p14="http://schemas.microsoft.com/office/powerpoint/2010/main" val="14707846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a:t>
            </a:r>
          </a:p>
        </p:txBody>
      </p:sp>
      <p:sp>
        <p:nvSpPr>
          <p:cNvPr id="3" name="Content Placeholder 2"/>
          <p:cNvSpPr>
            <a:spLocks noGrp="1"/>
          </p:cNvSpPr>
          <p:nvPr>
            <p:ph sz="half" idx="1"/>
          </p:nvPr>
        </p:nvSpPr>
        <p:spPr/>
        <p:txBody>
          <a:bodyPr/>
          <a:lstStyle/>
          <a:p>
            <a:pPr marL="0" indent="0">
              <a:buNone/>
            </a:pPr>
            <a:endParaRPr lang="en-US" dirty="0"/>
          </a:p>
          <a:p>
            <a:endParaRPr lang="en-US" dirty="0"/>
          </a:p>
          <a:p>
            <a:r>
              <a:rPr lang="en-US" dirty="0"/>
              <a:t>Shows decaying probability</a:t>
            </a:r>
          </a:p>
          <a:p>
            <a:r>
              <a:rPr lang="en-US" dirty="0"/>
              <a:t>Time until the next call at a call center</a:t>
            </a:r>
          </a:p>
          <a:p>
            <a:endParaRPr lang="en-US" dirty="0"/>
          </a:p>
          <a:p>
            <a:endParaRPr lang="en-US"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spTree>
    <p:extLst>
      <p:ext uri="{BB962C8B-B14F-4D97-AF65-F5344CB8AC3E}">
        <p14:creationId xmlns:p14="http://schemas.microsoft.com/office/powerpoint/2010/main" val="195046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606617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p:txBody>
          <a:bodyPr/>
          <a:lstStyle/>
          <a:p>
            <a:pPr marL="0" indent="0">
              <a:buNone/>
            </a:pPr>
            <a:endParaRPr lang="en-US" dirty="0"/>
          </a:p>
          <a:p>
            <a:r>
              <a:rPr lang="en-US" dirty="0"/>
              <a:t>Special type of Power Law distribution</a:t>
            </a:r>
          </a:p>
          <a:p>
            <a:r>
              <a:rPr lang="en-US" dirty="0"/>
              <a:t>Wealth distribution</a:t>
            </a:r>
          </a:p>
          <a:p>
            <a:r>
              <a:rPr lang="en-US" dirty="0"/>
              <a:t>Size of meteorites</a:t>
            </a:r>
          </a:p>
          <a:p>
            <a:endParaRPr lang="en-US" dirty="0"/>
          </a:p>
        </p:txBody>
      </p:sp>
    </p:spTree>
    <p:extLst>
      <p:ext uri="{BB962C8B-B14F-4D97-AF65-F5344CB8AC3E}">
        <p14:creationId xmlns:p14="http://schemas.microsoft.com/office/powerpoint/2010/main" val="12302469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a:t>
            </a:r>
          </a:p>
        </p:txBody>
      </p:sp>
      <p:sp>
        <p:nvSpPr>
          <p:cNvPr id="3" name="Content Placeholder 2"/>
          <p:cNvSpPr>
            <a:spLocks noGrp="1"/>
          </p:cNvSpPr>
          <p:nvPr>
            <p:ph sz="half" idx="1"/>
          </p:nvPr>
        </p:nvSpPr>
        <p:spPr/>
        <p:txBody>
          <a:bodyPr/>
          <a:lstStyle/>
          <a:p>
            <a:pPr marL="0" indent="0">
              <a:buNone/>
            </a:pPr>
            <a:endParaRPr lang="en-US" dirty="0"/>
          </a:p>
          <a:p>
            <a:r>
              <a:rPr lang="en-US" dirty="0"/>
              <a:t>If X is Log Normal, Y=ln(X) is Normal</a:t>
            </a:r>
          </a:p>
          <a:p>
            <a:r>
              <a:rPr lang="en-US" dirty="0"/>
              <a:t>Dwell time on online articles</a:t>
            </a:r>
          </a:p>
          <a:p>
            <a:r>
              <a:rPr lang="en-US" dirty="0"/>
              <a:t>Repair times</a:t>
            </a:r>
          </a:p>
          <a:p>
            <a:pPr marL="0" indent="0">
              <a:buNone/>
            </a:pPr>
            <a:endParaRPr lang="en-US" dirty="0"/>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1274834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dirty="0"/>
              <a:t>Excel has many functions available to work with distributions. Using them, you can determine the likelihood of getting:</a:t>
            </a:r>
            <a:br>
              <a:rPr lang="en-US" dirty="0"/>
            </a:br>
            <a:endParaRPr lang="en-US" dirty="0"/>
          </a:p>
          <a:p>
            <a:r>
              <a:rPr lang="en-US" dirty="0"/>
              <a:t>exactly a value</a:t>
            </a:r>
          </a:p>
          <a:p>
            <a:r>
              <a:rPr lang="en-US" dirty="0"/>
              <a:t>less than or equal to a value</a:t>
            </a:r>
          </a:p>
          <a:p>
            <a:r>
              <a:rPr lang="en-US" dirty="0"/>
              <a:t>greater or equal to a value</a:t>
            </a:r>
          </a:p>
        </p:txBody>
      </p:sp>
    </p:spTree>
    <p:extLst>
      <p:ext uri="{BB962C8B-B14F-4D97-AF65-F5344CB8AC3E}">
        <p14:creationId xmlns:p14="http://schemas.microsoft.com/office/powerpoint/2010/main" val="271596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dirty="0"/>
              <a:t>As an example, consider the normal distribution of the heights of men in the US…</a:t>
            </a:r>
          </a:p>
          <a:p>
            <a:pPr marL="0" indent="0">
              <a:buNone/>
            </a:pPr>
            <a:endParaRPr lang="en-US" dirty="0"/>
          </a:p>
          <a:p>
            <a:pPr marL="0" indent="0">
              <a:buNone/>
            </a:pPr>
            <a:r>
              <a:rPr lang="en-US" dirty="0"/>
              <a:t>We will use the normal distribution and the Excel function</a:t>
            </a:r>
            <a:br>
              <a:rPr lang="en-US" dirty="0"/>
            </a:br>
            <a:endParaRPr lang="en-US" dirty="0"/>
          </a:p>
          <a:p>
            <a:pPr marL="0" indent="0">
              <a:buNone/>
            </a:pPr>
            <a:r>
              <a:rPr lang="en-US" dirty="0"/>
              <a:t>NORM.DIST(x, mean ,</a:t>
            </a:r>
            <a:r>
              <a:rPr lang="en-US" dirty="0" err="1"/>
              <a:t>std_dev</a:t>
            </a:r>
            <a:r>
              <a:rPr lang="en-US" dirty="0"/>
              <a:t>, cumulative)</a:t>
            </a:r>
          </a:p>
        </p:txBody>
      </p:sp>
    </p:spTree>
    <p:extLst>
      <p:ext uri="{BB962C8B-B14F-4D97-AF65-F5344CB8AC3E}">
        <p14:creationId xmlns:p14="http://schemas.microsoft.com/office/powerpoint/2010/main" val="13220290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457200" y="1981200"/>
            <a:ext cx="8382000" cy="2895600"/>
          </a:xfrm>
        </p:spPr>
        <p:txBody>
          <a:bodyPr/>
          <a:lstStyle/>
          <a:p>
            <a:pPr marL="0" indent="0">
              <a:buNone/>
            </a:pPr>
            <a:r>
              <a:rPr lang="en-US" dirty="0"/>
              <a:t>What’s the probability of measuring a random man at less than or equal to 67 inches tall ?</a:t>
            </a:r>
          </a:p>
          <a:p>
            <a:endParaRPr lang="en-US" dirty="0"/>
          </a:p>
          <a:p>
            <a:pPr marL="0" indent="0" algn="ctr">
              <a:buNone/>
            </a:pPr>
            <a:r>
              <a:rPr lang="en-US" dirty="0"/>
              <a:t>NORM.DIST(67, 70, 3, TRUE)</a:t>
            </a:r>
          </a:p>
        </p:txBody>
      </p:sp>
    </p:spTree>
    <p:extLst>
      <p:ext uri="{BB962C8B-B14F-4D97-AF65-F5344CB8AC3E}">
        <p14:creationId xmlns:p14="http://schemas.microsoft.com/office/powerpoint/2010/main" val="3047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457200" y="1981200"/>
            <a:ext cx="8382000" cy="2895600"/>
          </a:xfrm>
        </p:spPr>
        <p:txBody>
          <a:bodyPr/>
          <a:lstStyle/>
          <a:p>
            <a:pPr marL="0" indent="0">
              <a:buNone/>
            </a:pPr>
            <a:r>
              <a:rPr lang="en-US" dirty="0"/>
              <a:t>What’s the probability of measuring a random man at 67 inches tall ?</a:t>
            </a:r>
          </a:p>
          <a:p>
            <a:endParaRPr lang="en-US" dirty="0"/>
          </a:p>
          <a:p>
            <a:pPr marL="0" indent="0" algn="ctr">
              <a:buNone/>
            </a:pPr>
            <a:r>
              <a:rPr lang="en-US" dirty="0"/>
              <a:t>   NORM.DIST(68, 70, 3, TRUE)</a:t>
            </a:r>
          </a:p>
          <a:p>
            <a:pPr marL="0" indent="0" algn="ctr">
              <a:buNone/>
            </a:pPr>
            <a:r>
              <a:rPr lang="en-US" dirty="0"/>
              <a:t> - NORM.DIST(67, 70, 3, TRUE)</a:t>
            </a:r>
          </a:p>
          <a:p>
            <a:pPr marL="0" indent="0" algn="ctr">
              <a:buNone/>
            </a:pPr>
            <a:endParaRPr lang="en-US" dirty="0"/>
          </a:p>
        </p:txBody>
      </p:sp>
    </p:spTree>
    <p:extLst>
      <p:ext uri="{BB962C8B-B14F-4D97-AF65-F5344CB8AC3E}">
        <p14:creationId xmlns:p14="http://schemas.microsoft.com/office/powerpoint/2010/main" val="2021006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389830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17933159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Covariance –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d>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Units are Units of X time Units of Y</a:t>
                </a:r>
              </a:p>
              <a:p>
                <a:r>
                  <a:rPr lang="en-US" dirty="0"/>
                  <a:t>Not normalized</a:t>
                </a:r>
              </a:p>
              <a:p>
                <a:r>
                  <a:rPr lang="en-US" dirty="0"/>
                  <a:t>May be hard to interpret</a:t>
                </a:r>
              </a:p>
              <a:p>
                <a:pPr marL="0" indent="0">
                  <a:buNone/>
                </a:pPr>
                <a:r>
                  <a:rPr lang="en-US" dirty="0"/>
                  <a:t>Correlation – </a:t>
                </a:r>
                <a14:m>
                  <m:oMath xmlns:m="http://schemas.openxmlformats.org/officeDocument/2006/math">
                    <m:r>
                      <a:rPr lang="en-US" b="0" i="1" smtClean="0">
                        <a:latin typeface="Cambria Math" panose="02040503050406030204" pitchFamily="18" charset="0"/>
                      </a:rPr>
                      <m:t>𝐶𝑜𝑣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oMath>
                </a14:m>
                <a:endParaRPr lang="en-US" dirty="0"/>
              </a:p>
              <a:p>
                <a:r>
                  <a:rPr lang="en-US" dirty="0"/>
                  <a:t>Normalized by standard deviations</a:t>
                </a:r>
              </a:p>
              <a:p>
                <a:r>
                  <a:rPr lang="en-US" dirty="0" err="1"/>
                  <a:t>Unitless</a:t>
                </a:r>
                <a:endParaRPr lang="en-US" dirty="0"/>
              </a:p>
              <a:p>
                <a:r>
                  <a:rPr lang="en-US" dirty="0"/>
                  <a:t>Between -1 and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2695"/>
                </a:stretch>
              </a:blipFill>
            </p:spPr>
            <p:txBody>
              <a:bodyPr/>
              <a:lstStyle/>
              <a:p>
                <a:r>
                  <a:rPr lang="en-US">
                    <a:noFill/>
                  </a:rPr>
                  <a:t> </a:t>
                </a:r>
              </a:p>
            </p:txBody>
          </p:sp>
        </mc:Fallback>
      </mc:AlternateContent>
    </p:spTree>
    <p:extLst>
      <p:ext uri="{BB962C8B-B14F-4D97-AF65-F5344CB8AC3E}">
        <p14:creationId xmlns:p14="http://schemas.microsoft.com/office/powerpoint/2010/main" val="91738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p:txBody>
      </p:sp>
    </p:spTree>
    <p:extLst>
      <p:ext uri="{BB962C8B-B14F-4D97-AF65-F5344CB8AC3E}">
        <p14:creationId xmlns:p14="http://schemas.microsoft.com/office/powerpoint/2010/main" val="70383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Finding a </a:t>
                </a:r>
                <a:r>
                  <a:rPr lang="en-US" b="1" dirty="0"/>
                  <a:t>linear relationship </a:t>
                </a:r>
                <a:r>
                  <a:rPr lang="en-US" dirty="0"/>
                  <a:t>which can predict the (average) value of Y for a given value of X. </a:t>
                </a:r>
                <a:br>
                  <a:rPr lang="en-US" dirty="0"/>
                </a:br>
                <a:endParaRPr lang="en-US" dirty="0"/>
              </a:p>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7819211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798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800" b="1" dirty="0">
                <a:solidFill>
                  <a:schemeClr val="accent3"/>
                </a:solidFill>
              </a:rPr>
              <a:t>Beware: </a:t>
            </a:r>
            <a:r>
              <a:rPr lang="en-US" sz="280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b="1" dirty="0"/>
              <a:t>The scatterplot forms a linear pattern </a:t>
            </a:r>
            <a:r>
              <a:rPr lang="en-US" dirty="0"/>
              <a:t>(you must use a scatterplot to detect a linear relationship in the first place)</a:t>
            </a:r>
          </a:p>
          <a:p>
            <a:pPr lvl="1">
              <a:buFont typeface="Arial" panose="020B0604020202020204" pitchFamily="34" charset="0"/>
              <a:buChar char="•"/>
            </a:pPr>
            <a:r>
              <a:rPr lang="en-US" b="1" dirty="0"/>
              <a:t>The correlation, r, is moderate to strong </a:t>
            </a:r>
            <a:r>
              <a:rPr lang="en-US" dirty="0"/>
              <a:t>(typically beyond 0.50 </a:t>
            </a:r>
            <a:r>
              <a:rPr lang="en-US" sz="2400" dirty="0"/>
              <a:t>or –0.50).</a:t>
            </a:r>
          </a:p>
        </p:txBody>
      </p:sp>
    </p:spTree>
    <p:extLst>
      <p:ext uri="{BB962C8B-B14F-4D97-AF65-F5344CB8AC3E}">
        <p14:creationId xmlns:p14="http://schemas.microsoft.com/office/powerpoint/2010/main" val="1304347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lstStyle/>
          <a:p>
            <a:r>
              <a:rPr lang="en-US" dirty="0"/>
              <a:t>Linear – y = mx + b</a:t>
            </a:r>
          </a:p>
          <a:p>
            <a:r>
              <a:rPr lang="en-US" dirty="0"/>
              <a:t>Polynomial - y = a + b*x + c*x</a:t>
            </a:r>
            <a:r>
              <a:rPr lang="en-US" baseline="30000" dirty="0"/>
              <a:t>2</a:t>
            </a:r>
            <a:r>
              <a:rPr lang="en-US" dirty="0"/>
              <a:t> + </a:t>
            </a:r>
            <a:r>
              <a:rPr lang="is-IS" dirty="0"/>
              <a:t>…</a:t>
            </a:r>
          </a:p>
          <a:p>
            <a:r>
              <a:rPr lang="is-IS" dirty="0"/>
              <a:t>Power Law  - y = a*x</a:t>
            </a:r>
            <a:r>
              <a:rPr lang="is-IS" baseline="30000" dirty="0"/>
              <a:t>b</a:t>
            </a:r>
          </a:p>
          <a:p>
            <a:r>
              <a:rPr lang="is-IS" dirty="0"/>
              <a:t>Exponential – y = a*b</a:t>
            </a:r>
            <a:r>
              <a:rPr lang="is-IS" baseline="30000" dirty="0"/>
              <a:t>x</a:t>
            </a:r>
            <a:r>
              <a:rPr lang="is-IS" dirty="0"/>
              <a:t> (a*e</a:t>
            </a:r>
            <a:r>
              <a:rPr lang="is-IS" baseline="30000" dirty="0"/>
              <a:t>x</a:t>
            </a:r>
            <a:r>
              <a:rPr lang="is-IS" dirty="0"/>
              <a:t>)</a:t>
            </a:r>
          </a:p>
          <a:p>
            <a:r>
              <a:rPr lang="en-US" dirty="0"/>
              <a:t>Sinusoidal – y = a*sin(b*x + c)</a:t>
            </a:r>
          </a:p>
          <a:p>
            <a:r>
              <a:rPr lang="is-IS" dirty="0"/>
              <a:t>Logarithmic, etc.</a:t>
            </a:r>
          </a:p>
        </p:txBody>
      </p:sp>
    </p:spTree>
    <p:extLst>
      <p:ext uri="{BB962C8B-B14F-4D97-AF65-F5344CB8AC3E}">
        <p14:creationId xmlns:p14="http://schemas.microsoft.com/office/powerpoint/2010/main" val="1432149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Simplest  fitting</a:t>
                </a:r>
              </a:p>
              <a:p>
                <a:r>
                  <a:rPr lang="en-US" dirty="0"/>
                  <a:t>Everything is linear if inspected closely enough</a:t>
                </a:r>
              </a:p>
              <a:p>
                <a:r>
                  <a:rPr lang="en-US" dirty="0">
                    <a:latin typeface="Calibri" panose="020F0502020204030204" pitchFamily="34" charset="0"/>
                    <a:cs typeface="Calibri" panose="020F0502020204030204" pitchFamily="34" charset="0"/>
                  </a:rPr>
                  <a:t>m is the slope; b is the y-intercept</a:t>
                </a:r>
                <a:endParaRPr lang="en-US" b="0" dirty="0">
                  <a:latin typeface="Calibri" panose="020F0502020204030204" pitchFamily="34" charset="0"/>
                  <a:cs typeface="Calibri" panose="020F0502020204030204" pitchFamily="34" charset="0"/>
                </a:endParaRPr>
              </a:p>
              <a:p>
                <a:endParaRPr lang="en-US" b="0" i="1" dirty="0">
                  <a:latin typeface="Calibri" panose="020F0502020204030204" pitchFamily="34" charset="0"/>
                  <a:cs typeface="Calibri" panose="020F0502020204030204" pitchFamily="34" charset="0"/>
                </a:endParaRPr>
              </a:p>
              <a:p>
                <a:endParaRPr lang="en-US" b="0" i="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r="-1556"/>
                </a:stretch>
              </a:blipFill>
            </p:spPr>
            <p:txBody>
              <a:bodyPr/>
              <a:lstStyle/>
              <a:p>
                <a:r>
                  <a:rPr lang="en-US">
                    <a:noFill/>
                  </a:rPr>
                  <a:t> </a:t>
                </a:r>
              </a:p>
            </p:txBody>
          </p:sp>
        </mc:Fallback>
      </mc:AlternateContent>
    </p:spTree>
    <p:extLst>
      <p:ext uri="{BB962C8B-B14F-4D97-AF65-F5344CB8AC3E}">
        <p14:creationId xmlns:p14="http://schemas.microsoft.com/office/powerpoint/2010/main" val="13286263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83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14347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214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296252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3184759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94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17748887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dirty="0"/>
          </a:p>
          <a:p>
            <a:r>
              <a:rPr lang="en-US" dirty="0"/>
              <a:t>Finding common groupings in a multi-dimensional dataset (segmentation)</a:t>
            </a:r>
          </a:p>
          <a:p>
            <a:r>
              <a:rPr lang="en-US" dirty="0"/>
              <a:t>Can be used to find patterns that are difficult to identify by eye</a:t>
            </a:r>
          </a:p>
          <a:p>
            <a:r>
              <a:rPr lang="en-US" dirty="0"/>
              <a:t>Major factor in machine learning</a:t>
            </a:r>
          </a:p>
          <a:p>
            <a:endParaRPr lang="en-US" dirty="0"/>
          </a:p>
          <a:p>
            <a:endParaRPr lang="en-US" dirty="0"/>
          </a:p>
          <a:p>
            <a:pPr lvl="2"/>
            <a:endParaRPr lang="en-US" dirty="0"/>
          </a:p>
        </p:txBody>
      </p:sp>
    </p:spTree>
    <p:extLst>
      <p:ext uri="{BB962C8B-B14F-4D97-AF65-F5344CB8AC3E}">
        <p14:creationId xmlns:p14="http://schemas.microsoft.com/office/powerpoint/2010/main" val="7741617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dirty="0"/>
              <a:t>An early example of clustering</a:t>
            </a:r>
          </a:p>
          <a:p>
            <a:r>
              <a:rPr lang="en-US" dirty="0"/>
              <a:t>John Snow found the cause of an outbreak and help prove the germ theory of disease</a:t>
            </a:r>
          </a:p>
          <a:p>
            <a:pPr lvl="2"/>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endParaRPr lang="en-US" dirty="0"/>
          </a:p>
          <a:p>
            <a:r>
              <a:rPr lang="en-US" dirty="0"/>
              <a:t>Random Inputs into Models to Sample possible Outcomes</a:t>
            </a:r>
          </a:p>
          <a:p>
            <a:r>
              <a:rPr lang="en-US" dirty="0"/>
              <a:t>Works on models that are too complicated to calculate analytically</a:t>
            </a:r>
          </a:p>
          <a:p>
            <a:r>
              <a:rPr lang="en-US"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a:t>Misspellings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dirty="0"/>
              <a:t>How does it work?</a:t>
            </a:r>
          </a:p>
          <a:p>
            <a:r>
              <a:rPr lang="en-US" dirty="0"/>
              <a:t>Build a model</a:t>
            </a:r>
          </a:p>
          <a:p>
            <a:r>
              <a:rPr lang="en-US" dirty="0"/>
              <a:t>Use a random number generator (RAND() in Excel) for input to the model</a:t>
            </a:r>
          </a:p>
          <a:p>
            <a:r>
              <a:rPr lang="en-US" dirty="0"/>
              <a:t>Do this thousands, if not millions, of times to build a probability density function</a:t>
            </a:r>
          </a:p>
          <a:p>
            <a:r>
              <a:rPr lang="en-US"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R</a:t>
            </a:r>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R?</a:t>
            </a:r>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dirty="0"/>
          </a:p>
          <a:p>
            <a:pPr marL="0" indent="0">
              <a:buNone/>
            </a:pPr>
            <a:r>
              <a:rPr lang="en-US" dirty="0"/>
              <a:t>R is a programming language for</a:t>
            </a:r>
          </a:p>
          <a:p>
            <a:r>
              <a:rPr lang="en-US" dirty="0"/>
              <a:t>Statistical Computing</a:t>
            </a:r>
          </a:p>
          <a:p>
            <a:r>
              <a:rPr lang="en-US" dirty="0"/>
              <a:t>Data Analysis</a:t>
            </a:r>
          </a:p>
          <a:p>
            <a:r>
              <a:rPr lang="en-US" dirty="0"/>
              <a:t>Data Charting</a:t>
            </a:r>
          </a:p>
          <a:p>
            <a:r>
              <a:rPr lang="en-US" dirty="0"/>
              <a:t>Data Modelling</a:t>
            </a:r>
          </a:p>
        </p:txBody>
      </p:sp>
    </p:spTree>
    <p:extLst>
      <p:ext uri="{BB962C8B-B14F-4D97-AF65-F5344CB8AC3E}">
        <p14:creationId xmlns:p14="http://schemas.microsoft.com/office/powerpoint/2010/main" val="29611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60929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57" y="1295400"/>
            <a:ext cx="7569486" cy="4254500"/>
          </a:xfrm>
          <a:prstGeom prst="rect">
            <a:avLst/>
          </a:prstGeom>
        </p:spPr>
      </p:pic>
      <p:sp>
        <p:nvSpPr>
          <p:cNvPr id="6" name="TextBox 5"/>
          <p:cNvSpPr txBox="1"/>
          <p:nvPr/>
        </p:nvSpPr>
        <p:spPr>
          <a:xfrm>
            <a:off x="2057400" y="4419600"/>
            <a:ext cx="2296526" cy="461665"/>
          </a:xfrm>
          <a:prstGeom prst="rect">
            <a:avLst/>
          </a:prstGeom>
          <a:solidFill>
            <a:schemeClr val="bg1"/>
          </a:solidFill>
          <a:ln w="25400">
            <a:solidFill>
              <a:srgbClr val="00B0F0"/>
            </a:solidFill>
          </a:ln>
        </p:spPr>
        <p:txBody>
          <a:bodyPr wrap="none" rtlCol="0">
            <a:spAutoFit/>
          </a:bodyPr>
          <a:lstStyle/>
          <a:p>
            <a:r>
              <a:rPr lang="en-US" sz="2400" dirty="0"/>
              <a:t>Console Window</a:t>
            </a:r>
          </a:p>
        </p:txBody>
      </p:sp>
      <p:sp>
        <p:nvSpPr>
          <p:cNvPr id="9" name="TextBox 8"/>
          <p:cNvSpPr txBox="1"/>
          <p:nvPr/>
        </p:nvSpPr>
        <p:spPr>
          <a:xfrm>
            <a:off x="6400800" y="3957935"/>
            <a:ext cx="1478290" cy="461665"/>
          </a:xfrm>
          <a:prstGeom prst="rect">
            <a:avLst/>
          </a:prstGeom>
          <a:solidFill>
            <a:schemeClr val="bg1"/>
          </a:solidFill>
          <a:ln w="25400">
            <a:solidFill>
              <a:srgbClr val="00B0F0"/>
            </a:solidFill>
          </a:ln>
        </p:spPr>
        <p:txBody>
          <a:bodyPr wrap="none" rtlCol="0">
            <a:spAutoFit/>
          </a:bodyPr>
          <a:lstStyle/>
          <a:p>
            <a:r>
              <a:rPr lang="en-US" sz="2400"/>
              <a:t>Multipane</a:t>
            </a:r>
            <a:endParaRPr lang="en-US" sz="2400" dirty="0"/>
          </a:p>
        </p:txBody>
      </p:sp>
      <p:sp>
        <p:nvSpPr>
          <p:cNvPr id="10" name="TextBox 9"/>
          <p:cNvSpPr txBox="1"/>
          <p:nvPr/>
        </p:nvSpPr>
        <p:spPr>
          <a:xfrm>
            <a:off x="6198501" y="2395835"/>
            <a:ext cx="1882888" cy="461665"/>
          </a:xfrm>
          <a:prstGeom prst="rect">
            <a:avLst/>
          </a:prstGeom>
          <a:solidFill>
            <a:schemeClr val="bg1"/>
          </a:solidFill>
          <a:ln w="25400">
            <a:solidFill>
              <a:srgbClr val="00B0F0"/>
            </a:solidFill>
          </a:ln>
        </p:spPr>
        <p:txBody>
          <a:bodyPr wrap="none" rtlCol="0">
            <a:spAutoFit/>
          </a:bodyPr>
          <a:lstStyle/>
          <a:p>
            <a:r>
              <a:rPr lang="en-US" sz="2400"/>
              <a:t>Data Window</a:t>
            </a:r>
          </a:p>
        </p:txBody>
      </p:sp>
    </p:spTree>
    <p:extLst>
      <p:ext uri="{BB962C8B-B14F-4D97-AF65-F5344CB8AC3E}">
        <p14:creationId xmlns:p14="http://schemas.microsoft.com/office/powerpoint/2010/main" val="11577843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371600"/>
            <a:ext cx="4769732" cy="4419600"/>
          </a:xfrm>
          <a:prstGeom prst="rect">
            <a:avLst/>
          </a:prstGeom>
        </p:spPr>
      </p:pic>
      <p:sp>
        <p:nvSpPr>
          <p:cNvPr id="4" name="TextBox 3"/>
          <p:cNvSpPr txBox="1"/>
          <p:nvPr/>
        </p:nvSpPr>
        <p:spPr>
          <a:xfrm>
            <a:off x="12032" y="1870770"/>
            <a:ext cx="3950368" cy="3539430"/>
          </a:xfrm>
          <a:prstGeom prst="rect">
            <a:avLst/>
          </a:prstGeom>
          <a:noFill/>
        </p:spPr>
        <p:txBody>
          <a:bodyPr wrap="square" rtlCol="0">
            <a:spAutoFit/>
          </a:bodyPr>
          <a:lstStyle/>
          <a:p>
            <a:pPr marL="457200" indent="-457200">
              <a:buFont typeface="Arial" charset="0"/>
              <a:buChar char="•"/>
            </a:pPr>
            <a:r>
              <a:rPr lang="en-US" sz="3200" dirty="0"/>
              <a:t>Import Grades</a:t>
            </a:r>
            <a:br>
              <a:rPr lang="en-US" sz="3200" dirty="0"/>
            </a:br>
            <a:endParaRPr lang="en-US" sz="3200" dirty="0"/>
          </a:p>
          <a:p>
            <a:pPr marL="457200" indent="-457200">
              <a:buFont typeface="Arial" charset="0"/>
              <a:buChar char="•"/>
            </a:pPr>
            <a:r>
              <a:rPr lang="en-US" sz="3200" dirty="0"/>
              <a:t>Give data set a name</a:t>
            </a:r>
            <a:br>
              <a:rPr lang="en-US" sz="3200" dirty="0"/>
            </a:br>
            <a:endParaRPr lang="en-US" sz="3200" dirty="0"/>
          </a:p>
          <a:p>
            <a:pPr marL="457200" indent="-457200">
              <a:buFont typeface="Arial" charset="0"/>
              <a:buChar char="•"/>
            </a:pPr>
            <a:r>
              <a:rPr lang="en-US" sz="3200" dirty="0"/>
              <a:t>Will access with heading as variable</a:t>
            </a:r>
          </a:p>
        </p:txBody>
      </p:sp>
    </p:spTree>
    <p:extLst>
      <p:ext uri="{BB962C8B-B14F-4D97-AF65-F5344CB8AC3E}">
        <p14:creationId xmlns:p14="http://schemas.microsoft.com/office/powerpoint/2010/main" val="5319760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667000"/>
            <a:ext cx="7493000" cy="3022600"/>
          </a:xfrm>
          <a:prstGeom prst="rect">
            <a:avLst/>
          </a:prstGeom>
        </p:spPr>
      </p:pic>
      <p:sp>
        <p:nvSpPr>
          <p:cNvPr id="4" name="TextBox 3"/>
          <p:cNvSpPr txBox="1"/>
          <p:nvPr/>
        </p:nvSpPr>
        <p:spPr>
          <a:xfrm>
            <a:off x="1955130" y="1390834"/>
            <a:ext cx="5233740" cy="830997"/>
          </a:xfrm>
          <a:prstGeom prst="rect">
            <a:avLst/>
          </a:prstGeom>
          <a:noFill/>
        </p:spPr>
        <p:txBody>
          <a:bodyPr wrap="none" rtlCol="0">
            <a:spAutoFit/>
          </a:bodyPr>
          <a:lstStyle/>
          <a:p>
            <a:pPr algn="ctr"/>
            <a:r>
              <a:rPr lang="en-US" sz="2400" dirty="0"/>
              <a:t>Convert scores to percentages</a:t>
            </a:r>
          </a:p>
          <a:p>
            <a:pPr algn="ctr"/>
            <a:r>
              <a:rPr lang="en-US" sz="2400" dirty="0"/>
              <a:t>Converts all elements in data set at once</a:t>
            </a:r>
          </a:p>
        </p:txBody>
      </p:sp>
    </p:spTree>
    <p:extLst>
      <p:ext uri="{BB962C8B-B14F-4D97-AF65-F5344CB8AC3E}">
        <p14:creationId xmlns:p14="http://schemas.microsoft.com/office/powerpoint/2010/main" val="947402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76400"/>
            <a:ext cx="4000500" cy="2882900"/>
          </a:xfrm>
          <a:prstGeom prst="rect">
            <a:avLst/>
          </a:prstGeom>
        </p:spPr>
      </p:pic>
      <p:sp>
        <p:nvSpPr>
          <p:cNvPr id="4" name="TextBox 3"/>
          <p:cNvSpPr txBox="1"/>
          <p:nvPr/>
        </p:nvSpPr>
        <p:spPr>
          <a:xfrm>
            <a:off x="228600" y="1648326"/>
            <a:ext cx="3950368" cy="3046988"/>
          </a:xfrm>
          <a:prstGeom prst="rect">
            <a:avLst/>
          </a:prstGeom>
          <a:noFill/>
        </p:spPr>
        <p:txBody>
          <a:bodyPr wrap="square" rtlCol="0">
            <a:spAutoFit/>
          </a:bodyPr>
          <a:lstStyle/>
          <a:p>
            <a:pPr marL="457200" indent="-457200">
              <a:buFont typeface="Arial" charset="0"/>
              <a:buChar char="•"/>
            </a:pPr>
            <a:r>
              <a:rPr lang="en-US" sz="3200" dirty="0"/>
              <a:t>Calculate central tendency</a:t>
            </a:r>
            <a:br>
              <a:rPr lang="en-US" sz="3200" dirty="0"/>
            </a:br>
            <a:endParaRPr lang="en-US" sz="3200" dirty="0"/>
          </a:p>
          <a:p>
            <a:pPr marL="457200" indent="-457200">
              <a:buFont typeface="Arial" charset="0"/>
              <a:buChar char="•"/>
            </a:pPr>
            <a:r>
              <a:rPr lang="en-US" sz="3200" dirty="0"/>
              <a:t>Ask for help</a:t>
            </a:r>
            <a:br>
              <a:rPr lang="en-US" sz="3200" dirty="0"/>
            </a:br>
            <a:endParaRPr lang="en-US" sz="3200" dirty="0"/>
          </a:p>
          <a:p>
            <a:pPr marL="457200" indent="-457200">
              <a:buFont typeface="Arial" charset="0"/>
              <a:buChar char="•"/>
            </a:pPr>
            <a:r>
              <a:rPr lang="en-US" sz="3200" dirty="0"/>
              <a:t>Plot histogram</a:t>
            </a:r>
          </a:p>
        </p:txBody>
      </p:sp>
    </p:spTree>
    <p:extLst>
      <p:ext uri="{BB962C8B-B14F-4D97-AF65-F5344CB8AC3E}">
        <p14:creationId xmlns:p14="http://schemas.microsoft.com/office/powerpoint/2010/main" val="15557057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1295400"/>
            <a:ext cx="6311900" cy="4707979"/>
          </a:xfrm>
          <a:prstGeom prst="rect">
            <a:avLst/>
          </a:prstGeom>
        </p:spPr>
      </p:pic>
    </p:spTree>
    <p:extLst>
      <p:ext uri="{BB962C8B-B14F-4D97-AF65-F5344CB8AC3E}">
        <p14:creationId xmlns:p14="http://schemas.microsoft.com/office/powerpoint/2010/main" val="11338775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371600"/>
            <a:ext cx="3530600" cy="4424014"/>
          </a:xfrm>
          <a:prstGeom prst="rect">
            <a:avLst/>
          </a:prstGeom>
        </p:spPr>
      </p:pic>
      <p:sp>
        <p:nvSpPr>
          <p:cNvPr id="4" name="TextBox 3"/>
          <p:cNvSpPr txBox="1"/>
          <p:nvPr/>
        </p:nvSpPr>
        <p:spPr>
          <a:xfrm>
            <a:off x="685800" y="2667000"/>
            <a:ext cx="4343400" cy="1569660"/>
          </a:xfrm>
          <a:prstGeom prst="rect">
            <a:avLst/>
          </a:prstGeom>
          <a:noFill/>
        </p:spPr>
        <p:txBody>
          <a:bodyPr wrap="square" rtlCol="0">
            <a:spAutoFit/>
          </a:bodyPr>
          <a:lstStyle/>
          <a:p>
            <a:pPr marL="457200" indent="-457200">
              <a:buFont typeface="Arial" charset="0"/>
              <a:buChar char="•"/>
            </a:pPr>
            <a:r>
              <a:rPr lang="en-US" sz="3200" dirty="0"/>
              <a:t>Create a boxplot with</a:t>
            </a:r>
            <a:br>
              <a:rPr lang="en-US" sz="3200" dirty="0"/>
            </a:br>
            <a:r>
              <a:rPr lang="en-US" sz="3200" dirty="0"/>
              <a:t>boxplot(</a:t>
            </a:r>
            <a:r>
              <a:rPr lang="en-US" sz="3200" dirty="0" err="1"/>
              <a:t>GB$Scores</a:t>
            </a:r>
            <a:r>
              <a:rPr lang="en-US" sz="3200" dirty="0"/>
              <a:t>)</a:t>
            </a:r>
          </a:p>
          <a:p>
            <a:pPr marL="457200" indent="-457200">
              <a:buFont typeface="Arial" charset="0"/>
              <a:buChar char="•"/>
            </a:pPr>
            <a:endParaRPr lang="en-US" sz="3200" dirty="0"/>
          </a:p>
        </p:txBody>
      </p:sp>
    </p:spTree>
    <p:extLst>
      <p:ext uri="{BB962C8B-B14F-4D97-AF65-F5344CB8AC3E}">
        <p14:creationId xmlns:p14="http://schemas.microsoft.com/office/powerpoint/2010/main" val="15377056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448334"/>
            <a:ext cx="3530600" cy="4270546"/>
          </a:xfrm>
          <a:prstGeom prst="rect">
            <a:avLst/>
          </a:prstGeom>
        </p:spPr>
      </p:pic>
      <p:sp>
        <p:nvSpPr>
          <p:cNvPr id="4" name="TextBox 3"/>
          <p:cNvSpPr txBox="1"/>
          <p:nvPr/>
        </p:nvSpPr>
        <p:spPr>
          <a:xfrm>
            <a:off x="152400" y="2667000"/>
            <a:ext cx="5562600" cy="1077218"/>
          </a:xfrm>
          <a:prstGeom prst="rect">
            <a:avLst/>
          </a:prstGeom>
          <a:noFill/>
        </p:spPr>
        <p:txBody>
          <a:bodyPr wrap="square" rtlCol="0">
            <a:spAutoFit/>
          </a:bodyPr>
          <a:lstStyle/>
          <a:p>
            <a:pPr marL="457200" indent="-457200">
              <a:buFont typeface="Arial" charset="0"/>
              <a:buChar char="•"/>
            </a:pPr>
            <a:r>
              <a:rPr lang="en-US" sz="3200" dirty="0"/>
              <a:t>A different set has an outlier</a:t>
            </a:r>
          </a:p>
          <a:p>
            <a:pPr marL="457200" indent="-457200">
              <a:buFont typeface="Arial" charset="0"/>
              <a:buChar char="•"/>
            </a:pPr>
            <a:endParaRPr lang="en-US" sz="3200" dirty="0"/>
          </a:p>
        </p:txBody>
      </p:sp>
    </p:spTree>
    <p:extLst>
      <p:ext uri="{BB962C8B-B14F-4D97-AF65-F5344CB8AC3E}">
        <p14:creationId xmlns:p14="http://schemas.microsoft.com/office/powerpoint/2010/main" val="14005339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48326"/>
            <a:ext cx="5209341" cy="3276600"/>
          </a:xfrm>
          <a:prstGeom prst="rect">
            <a:avLst/>
          </a:prstGeom>
        </p:spPr>
      </p:pic>
      <p:sp>
        <p:nvSpPr>
          <p:cNvPr id="4" name="TextBox 3"/>
          <p:cNvSpPr txBox="1"/>
          <p:nvPr/>
        </p:nvSpPr>
        <p:spPr>
          <a:xfrm>
            <a:off x="228600" y="1600200"/>
            <a:ext cx="3581400" cy="3539430"/>
          </a:xfrm>
          <a:prstGeom prst="rect">
            <a:avLst/>
          </a:prstGeom>
          <a:noFill/>
        </p:spPr>
        <p:txBody>
          <a:bodyPr wrap="square" rtlCol="0">
            <a:spAutoFit/>
          </a:bodyPr>
          <a:lstStyle/>
          <a:p>
            <a:pPr marL="457200" indent="-457200">
              <a:buFont typeface="Arial" charset="0"/>
              <a:buChar char="•"/>
            </a:pPr>
            <a:r>
              <a:rPr lang="en-US" sz="2800" dirty="0"/>
              <a:t>Create a function</a:t>
            </a:r>
            <a:br>
              <a:rPr lang="en-US" sz="2800" dirty="0"/>
            </a:br>
            <a:endParaRPr lang="en-US" sz="2800" dirty="0"/>
          </a:p>
          <a:p>
            <a:pPr marL="457200" indent="-457200">
              <a:buFont typeface="Arial" charset="0"/>
              <a:buChar char="•"/>
            </a:pPr>
            <a:r>
              <a:rPr lang="en-US" sz="2800" dirty="0"/>
              <a:t>Call the function multiple ways</a:t>
            </a:r>
          </a:p>
          <a:p>
            <a:pPr marL="457200" indent="-457200">
              <a:buFont typeface="Arial" charset="0"/>
              <a:buChar char="•"/>
            </a:pPr>
            <a:endParaRPr lang="en-US" sz="2800" dirty="0"/>
          </a:p>
          <a:p>
            <a:pPr marL="457200" indent="-457200">
              <a:buFont typeface="Arial" charset="0"/>
              <a:buChar char="•"/>
            </a:pPr>
            <a:r>
              <a:rPr lang="en-US" sz="2800" dirty="0"/>
              <a:t>Note operations on arrays as variables</a:t>
            </a:r>
          </a:p>
          <a:p>
            <a:pPr marL="457200" indent="-457200">
              <a:buFont typeface="Arial" charset="0"/>
              <a:buChar char="•"/>
            </a:pPr>
            <a:endParaRPr lang="en-US" sz="2800" dirty="0"/>
          </a:p>
        </p:txBody>
      </p:sp>
    </p:spTree>
    <p:extLst>
      <p:ext uri="{BB962C8B-B14F-4D97-AF65-F5344CB8AC3E}">
        <p14:creationId xmlns:p14="http://schemas.microsoft.com/office/powerpoint/2010/main" val="2050529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Summary</a:t>
            </a:r>
          </a:p>
        </p:txBody>
      </p:sp>
      <p:sp>
        <p:nvSpPr>
          <p:cNvPr id="5" name="Content Placeholder 4"/>
          <p:cNvSpPr>
            <a:spLocks noGrp="1"/>
          </p:cNvSpPr>
          <p:nvPr>
            <p:ph idx="1"/>
          </p:nvPr>
        </p:nvSpPr>
        <p:spPr/>
        <p:txBody>
          <a:bodyPr/>
          <a:lstStyle/>
          <a:p>
            <a:r>
              <a:rPr lang="en-US" dirty="0"/>
              <a:t>Open-source, well-supported tool for data analysis</a:t>
            </a:r>
          </a:p>
          <a:p>
            <a:r>
              <a:rPr lang="en-US" dirty="0"/>
              <a:t>Often more efficient than Excel for repetitive tasks</a:t>
            </a:r>
          </a:p>
          <a:p>
            <a:r>
              <a:rPr lang="en-US" dirty="0"/>
              <a:t>Numerous packages are available for complicated analysis techniques and data visualization</a:t>
            </a:r>
          </a:p>
          <a:p>
            <a:endParaRPr lang="en-US" dirty="0"/>
          </a:p>
        </p:txBody>
      </p:sp>
    </p:spTree>
    <p:extLst>
      <p:ext uri="{BB962C8B-B14F-4D97-AF65-F5344CB8AC3E}">
        <p14:creationId xmlns:p14="http://schemas.microsoft.com/office/powerpoint/2010/main" val="45918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a:solidFill>
                  <a:schemeClr val="tx2"/>
                </a:solidFill>
              </a:rPr>
              <a:t>The Planner</a:t>
            </a: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(cached)</a:t>
            </a:r>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versus “Kitchen Sink” approach</a:t>
            </a:r>
          </a:p>
          <a:p>
            <a:r>
              <a:rPr lang="en-US" sz="3000" dirty="0"/>
              <a:t>Not all screen locations are created equal</a:t>
            </a:r>
          </a:p>
          <a:p>
            <a:r>
              <a:rPr lang="en-US" sz="3000" dirty="0"/>
              <a:t>Reduce 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Show</a:t>
            </a:r>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(Strength, Weakness, Opportunity, Threats)</a:t>
            </a:r>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solidFill>
                  <a:srgbClr val="0070C0"/>
                </a:solidFill>
              </a:rPr>
              <a:t>The word “hypothesis” is used in this class not as formal “Hypothesis Testing” as found in Inferential Statistics but as a part of exploratory data analysis</a:t>
            </a:r>
            <a:r>
              <a:rPr lang="en-US" sz="2800" dirty="0"/>
              <a:t>.</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868033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Mean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37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Median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13001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Mode</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572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Percentiles</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5315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Standard Deviation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8347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Variance</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426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747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Frequency Distribution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108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Gaussian Distribution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7052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285771678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62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ext uri="{D42A27DB-BD31-4B8C-83A1-F6EECF244321}">
                <p14:modId xmlns:p14="http://schemas.microsoft.com/office/powerpoint/2010/main" val="3395463756"/>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3262466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ext uri="{D42A27DB-BD31-4B8C-83A1-F6EECF244321}">
                <p14:modId xmlns:p14="http://schemas.microsoft.com/office/powerpoint/2010/main" val="247905175"/>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42062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ext uri="{D42A27DB-BD31-4B8C-83A1-F6EECF244321}">
                <p14:modId xmlns:p14="http://schemas.microsoft.com/office/powerpoint/2010/main" val="2058819984"/>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4192206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3930685109"/>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201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1229815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500820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8225608"/>
              </p:ext>
            </p:extLst>
          </p:nvPr>
        </p:nvGraphicFramePr>
        <p:xfrm>
          <a:off x="228600" y="1752600"/>
          <a:ext cx="8686800" cy="3770760"/>
        </p:xfrm>
        <a:graphic>
          <a:graphicData uri="http://schemas.openxmlformats.org/drawingml/2006/table">
            <a:tbl>
              <a:tblPr firstRow="1" bandRow="1">
                <a:tableStyleId>{F2DE63D5-997A-4646-A377-4702673A728D}</a:tableStyleId>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15266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2291060243"/>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6173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63387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306680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7248432"/>
              </p:ext>
            </p:extLst>
          </p:nvPr>
        </p:nvGraphicFramePr>
        <p:xfrm>
          <a:off x="628650" y="1524000"/>
          <a:ext cx="7886700" cy="3728850"/>
        </p:xfrm>
        <a:graphic>
          <a:graphicData uri="http://schemas.openxmlformats.org/drawingml/2006/table">
            <a:tbl>
              <a:tblPr firstRow="1" bandRow="1">
                <a:tableStyleId>{F2DE63D5-997A-4646-A377-4702673A728D}</a:tableStyleId>
              </a:tblPr>
              <a:tblGrid>
                <a:gridCol w="6459583">
                  <a:extLst>
                    <a:ext uri="{9D8B030D-6E8A-4147-A177-3AD203B41FA5}">
                      <a16:colId xmlns:a16="http://schemas.microsoft.com/office/drawing/2014/main" val="20000"/>
                    </a:ext>
                  </a:extLst>
                </a:gridCol>
                <a:gridCol w="1427117">
                  <a:extLst>
                    <a:ext uri="{9D8B030D-6E8A-4147-A177-3AD203B41FA5}">
                      <a16:colId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0327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3404069959"/>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011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841373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
        <p:nvSpPr>
          <p:cNvPr id="8" name="Content Placeholder 2">
            <a:extLst>
              <a:ext uri="{FF2B5EF4-FFF2-40B4-BE49-F238E27FC236}">
                <a16:creationId xmlns:a16="http://schemas.microsoft.com/office/drawing/2014/main" id="{1AA7C70B-E9A3-8443-B5A4-35B25176B252}"/>
              </a:ext>
            </a:extLst>
          </p:cNvPr>
          <p:cNvSpPr>
            <a:spLocks noGrp="1"/>
          </p:cNvSpPr>
          <p:nvPr>
            <p:ph idx="1"/>
          </p:nvPr>
        </p:nvSpPr>
        <p:spPr>
          <a:xfrm>
            <a:off x="628650" y="1524001"/>
            <a:ext cx="5067300" cy="2209800"/>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spTree>
    <p:extLst>
      <p:ext uri="{BB962C8B-B14F-4D97-AF65-F5344CB8AC3E}">
        <p14:creationId xmlns:p14="http://schemas.microsoft.com/office/powerpoint/2010/main" val="1828640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136674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6140934"/>
              </p:ext>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a16="http://schemas.microsoft.com/office/drawing/2014/main" val="20000"/>
                    </a:ext>
                  </a:extLst>
                </a:gridCol>
                <a:gridCol w="1792432">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72740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806315937"/>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8116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940607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9" name="Content Placeholder 2">
            <a:extLst>
              <a:ext uri="{FF2B5EF4-FFF2-40B4-BE49-F238E27FC236}">
                <a16:creationId xmlns:a16="http://schemas.microsoft.com/office/drawing/2014/main" id="{C48F30DA-C537-C04B-AE06-A6A8A09DEB4F}"/>
              </a:ext>
            </a:extLst>
          </p:cNvPr>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16822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54902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ext uri="{D42A27DB-BD31-4B8C-83A1-F6EECF244321}">
                <p14:modId xmlns:p14="http://schemas.microsoft.com/office/powerpoint/2010/main" val="3330047354"/>
              </p:ext>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1065146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294153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dirty="0"/>
          </a:p>
          <a:p>
            <a:r>
              <a:rPr lang="en-US" dirty="0"/>
              <a:t>Characterizes a set of data by a central or typical number</a:t>
            </a:r>
          </a:p>
          <a:p>
            <a:r>
              <a:rPr lang="en-US" dirty="0"/>
              <a:t>Mean, Median, and Mode are most common measures of central tendency </a:t>
            </a:r>
          </a:p>
          <a:p>
            <a:r>
              <a:rPr lang="en-US" dirty="0"/>
              <a:t>Each of them has strengths and weaknesses</a:t>
            </a:r>
          </a:p>
          <a:p>
            <a:endParaRPr lang="en-US" dirty="0"/>
          </a:p>
        </p:txBody>
      </p:sp>
    </p:spTree>
    <p:extLst>
      <p:ext uri="{BB962C8B-B14F-4D97-AF65-F5344CB8AC3E}">
        <p14:creationId xmlns:p14="http://schemas.microsoft.com/office/powerpoint/2010/main" val="859431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64981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3944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016160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845375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015037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181074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4249129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1141631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1907201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38189813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11925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1892074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m:t>
                          </m:r>
                          <m:r>
                            <a:rPr lang="en-US" b="0" i="1" smtClean="0">
                              <a:solidFill>
                                <a:srgbClr val="024684"/>
                              </a:solidFill>
                              <a:latin typeface="Cambria Math" panose="02040503050406030204" pitchFamily="18" charset="0"/>
                            </a:rPr>
                            <m:t>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176223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9221" name="Document" r:id="rId5" imgW="6553200" imgH="3314700" progId="Word.Document.8">
                  <p:embed/>
                </p:oleObj>
              </mc:Choice>
              <mc:Fallback>
                <p:oleObj name="Document" r:id="rId5" imgW="6553200" imgH="3314700" progId="Word.Document.8">
                  <p:embed/>
                  <p:pic>
                    <p:nvPicPr>
                      <p:cNvPr id="7" name="Object 7"/>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3097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10245" name="Document" r:id="rId5" imgW="6553200" imgH="3314700" progId="Word.Document.8">
                  <p:embed/>
                </p:oleObj>
              </mc:Choice>
              <mc:Fallback>
                <p:oleObj name="Document" r:id="rId5" imgW="6553200" imgH="3314700" progId="Word.Document.8">
                  <p:embed/>
                  <p:pic>
                    <p:nvPicPr>
                      <p:cNvPr id="7" name="Object 7"/>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1417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11269" name="Document" r:id="rId4" imgW="6553200" imgH="3314700" progId="Word.Document.8">
                  <p:embed/>
                </p:oleObj>
              </mc:Choice>
              <mc:Fallback>
                <p:oleObj name="Document" r:id="rId4" imgW="6553200" imgH="3314700" progId="Word.Document.8">
                  <p:embed/>
                  <p:pic>
                    <p:nvPicPr>
                      <p:cNvPr id="5" name="Object 7"/>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41228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108301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2600" b="0" dirty="0"/>
                  <a:t>Given the probabilities and their values, what value should I expect</a:t>
                </a:r>
              </a:p>
              <a:p>
                <a:r>
                  <a:rPr lang="en-US" sz="2600" b="0" dirty="0"/>
                  <a:t>Similar to a weighted average</a:t>
                </a:r>
              </a:p>
              <a:p>
                <a:endParaRPr lang="en-US" sz="2800" b="0" dirty="0">
                  <a:solidFill>
                    <a:srgbClr val="024684"/>
                  </a:solidFill>
                </a:endParaRPr>
              </a:p>
              <a:p>
                <a:endParaRPr lang="en-US" sz="2800" b="0" dirty="0">
                  <a:solidFill>
                    <a:srgbClr val="024684"/>
                  </a:solidFill>
                </a:endParaRPr>
              </a:p>
              <a:p>
                <a:endParaRPr lang="en-US" sz="2800" b="0" dirty="0">
                  <a:solidFill>
                    <a:srgbClr val="024684"/>
                  </a:solidFill>
                </a:endParaRPr>
              </a:p>
              <a:p>
                <a:pPr marL="0" indent="0">
                  <a:buNone/>
                </a:pPr>
                <a:endParaRPr lang="en-US" sz="2800" b="0" dirty="0">
                  <a:solidFill>
                    <a:srgbClr val="024684"/>
                  </a:solidFill>
                </a:endParaRPr>
              </a:p>
              <a:p>
                <a:endParaRPr lang="en-US" sz="2800" b="0" i="1" dirty="0">
                  <a:solidFill>
                    <a:schemeClr val="tx1"/>
                  </a:solidFill>
                  <a:latin typeface="Cambria Math" panose="02040503050406030204" pitchFamily="18" charset="0"/>
                </a:endParaRPr>
              </a:p>
              <a:p>
                <a14:m>
                  <m:oMath xmlns:m="http://schemas.openxmlformats.org/officeDocument/2006/math">
                    <m:r>
                      <a:rPr lang="en-US" sz="2800" b="0" i="1" smtClean="0">
                        <a:solidFill>
                          <a:schemeClr val="tx1"/>
                        </a:solidFill>
                        <a:latin typeface="Cambria Math" panose="02040503050406030204" pitchFamily="18" charset="0"/>
                      </a:rPr>
                      <m:t>𝐸</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nary>
                      <m:naryPr>
                        <m:chr m:val="∑"/>
                        <m:supHide m:val="on"/>
                        <m:ctrlPr>
                          <a:rPr lang="en-US" sz="2800" b="0" i="1" smtClean="0">
                            <a:solidFill>
                              <a:schemeClr val="tx1"/>
                            </a:solidFill>
                            <a:latin typeface="Cambria Math" panose="02040503050406030204" pitchFamily="18" charset="0"/>
                          </a:rPr>
                        </m:ctrlPr>
                      </m:naryPr>
                      <m:sub>
                        <m:r>
                          <m:rPr>
                            <m:brk m:alnAt="7"/>
                          </m:rPr>
                          <a:rPr lang="en-US" sz="2800" b="0" i="1" smtClean="0">
                            <a:solidFill>
                              <a:schemeClr val="tx1"/>
                            </a:solidFill>
                            <a:latin typeface="Cambria Math" panose="02040503050406030204" pitchFamily="18" charset="0"/>
                          </a:rPr>
                          <m:t>𝑛</m:t>
                        </m:r>
                      </m:sub>
                      <m:sup/>
                      <m:e>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r>
                          <a:rPr lang="en-US" sz="2800" b="0" i="1" smtClean="0">
                            <a:solidFill>
                              <a:schemeClr val="tx1"/>
                            </a:solidFill>
                            <a:latin typeface="Cambria Math" panose="02040503050406030204" pitchFamily="18" charset="0"/>
                          </a:rPr>
                          <m:t>𝑥</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e>
                    </m:nary>
                    <m:r>
                      <a:rPr lang="en-US" sz="2800" b="0" i="1" smtClean="0">
                        <a:solidFill>
                          <a:schemeClr val="tx1"/>
                        </a:solidFill>
                        <a:latin typeface="Cambria Math" panose="02040503050406030204" pitchFamily="18" charset="0"/>
                      </a:rPr>
                      <m:t>=0.27</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105+0.30</m:t>
                    </m:r>
                    <m:r>
                      <a:rPr lang="en-US" sz="2800" b="0" i="1" smtClean="0">
                        <a:solidFill>
                          <a:schemeClr val="tx1"/>
                        </a:solidFill>
                        <a:latin typeface="Cambria Math" panose="02040503050406030204" pitchFamily="18" charset="0"/>
                        <a:ea typeface="Cambria Math" panose="02040503050406030204" pitchFamily="18" charset="0"/>
                      </a:rPr>
                      <m:t>×100+0.23×156+0.20×130=120.23</m:t>
                    </m:r>
                  </m:oMath>
                </a14:m>
                <a:endParaRPr lang="en-US" sz="2800" b="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25" t="-2186" b="-9290"/>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8107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3648895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2616170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29961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029691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663205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17567348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32258882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spTree>
    <p:extLst>
      <p:ext uri="{BB962C8B-B14F-4D97-AF65-F5344CB8AC3E}">
        <p14:creationId xmlns:p14="http://schemas.microsoft.com/office/powerpoint/2010/main" val="17687946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spTree>
    <p:extLst>
      <p:ext uri="{BB962C8B-B14F-4D97-AF65-F5344CB8AC3E}">
        <p14:creationId xmlns:p14="http://schemas.microsoft.com/office/powerpoint/2010/main" val="2099642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39744341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1,1,2,2,3,3,4,4,5,5,100</m:t>
                          </m:r>
                        </m:e>
                      </m:d>
                      <m:r>
                        <a:rPr lang="en-US" sz="2600" b="0" i="1" smtClean="0">
                          <a:latin typeface="Cambria Math" panose="02040503050406030204" pitchFamily="18" charset="0"/>
                        </a:rPr>
                        <m:t>=100−1=99</m:t>
                      </m:r>
                    </m:oMath>
                  </m:oMathPara>
                </a14:m>
                <a:endParaRPr lang="en-US" sz="2600" b="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a:latin typeface="Cambria Math" panose="02040503050406030204" pitchFamily="18" charset="0"/>
                            </a:rPr>
                          </m:ctrlPr>
                        </m:dPr>
                        <m:e>
                          <m:r>
                            <a:rPr lang="en-US" sz="2600" b="0" i="1" smtClean="0">
                              <a:latin typeface="Cambria Math" panose="02040503050406030204" pitchFamily="18" charset="0"/>
                            </a:rPr>
                            <m:t>1,2,3,3,4,5</m:t>
                          </m:r>
                        </m:e>
                      </m:d>
                      <m:r>
                        <a:rPr lang="en-US" sz="2600" b="0" i="1" smtClean="0">
                          <a:latin typeface="Cambria Math" panose="02040503050406030204" pitchFamily="18" charset="0"/>
                        </a:rPr>
                        <m:t>=5−1=4</m:t>
                      </m:r>
                    </m:oMath>
                  </m:oMathPara>
                </a14:m>
                <a:endParaRPr lang="en-US" sz="2600" b="0" dirty="0"/>
              </a:p>
              <a:p>
                <a:pPr marL="0" indent="0">
                  <a:buNone/>
                </a:pPr>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314087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3536280704"/>
      </p:ext>
    </p:extLst>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32582</TotalTime>
  <Words>15148</Words>
  <Application>Microsoft Macintosh PowerPoint</Application>
  <PresentationFormat>On-screen Show (4:3)</PresentationFormat>
  <Paragraphs>1572</Paragraphs>
  <Slides>193</Slides>
  <Notes>181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193</vt:i4>
      </vt:variant>
    </vt:vector>
  </HeadingPairs>
  <TitlesOfParts>
    <vt:vector size="206" baseType="lpstr">
      <vt:lpstr>ＭＳ Ｐゴシック</vt:lpstr>
      <vt:lpstr>Arial</vt:lpstr>
      <vt:lpstr>Calibri</vt:lpstr>
      <vt:lpstr>Calibri Light</vt:lpstr>
      <vt:lpstr>Cambria</vt:lpstr>
      <vt:lpstr>Cambria Math</vt:lpstr>
      <vt:lpstr>Mangal</vt:lpstr>
      <vt:lpstr>Segoe UI</vt:lpstr>
      <vt:lpstr>Segoe UI Symbol</vt:lpstr>
      <vt:lpstr>Times New Roman</vt:lpstr>
      <vt:lpstr>Wingdings</vt:lpstr>
      <vt:lpstr>TechTown Theme2</vt:lpstr>
      <vt:lpstr>Document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Mean</vt:lpstr>
      <vt:lpstr>Median</vt:lpstr>
      <vt:lpstr>Mode</vt:lpstr>
      <vt:lpstr>Percentiles</vt:lpstr>
      <vt:lpstr>Standard Deviation</vt:lpstr>
      <vt:lpstr>Variance</vt:lpstr>
      <vt:lpstr>Correlation</vt:lpstr>
      <vt:lpstr>Frequency Distribution</vt:lpstr>
      <vt:lpstr>Gaussian Distribution</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Sigma (σ) Values (Standard Deviations)</vt:lpstr>
      <vt:lpstr>Estimated Heights of Men</vt:lpstr>
      <vt:lpstr>Estimated Heights of Men</vt:lpstr>
      <vt:lpstr>Men and Women</vt:lpstr>
      <vt:lpstr>Bimodal distribution</vt:lpstr>
      <vt:lpstr>Quartiles and the Normal</vt:lpstr>
      <vt:lpstr>Normal but Slightly Skew</vt:lpstr>
      <vt:lpstr>Positive vs. negative skew</vt:lpstr>
      <vt:lpstr>So?</vt:lpstr>
      <vt:lpstr>Poisson Distribution</vt:lpstr>
      <vt:lpstr>Exponential Distribution</vt:lpstr>
      <vt:lpstr>Pareto Distribution (“80/20”)</vt:lpstr>
      <vt:lpstr>Log Normal Distribution</vt:lpstr>
      <vt:lpstr>Distributions in Excel</vt:lpstr>
      <vt:lpstr>Distributions in Excel</vt:lpstr>
      <vt:lpstr>Distributions in Excel</vt:lpstr>
      <vt:lpstr>Distributions in Excel</vt:lpstr>
      <vt:lpstr>Distributions in Excel</vt:lpstr>
      <vt:lpstr>Fitting Data</vt:lpstr>
      <vt:lpstr>Bivariate Data</vt:lpstr>
      <vt:lpstr>Covariance and Correlation</vt:lpstr>
      <vt:lpstr>Simple Linear Regression</vt:lpstr>
      <vt:lpstr>Linear Regression</vt:lpstr>
      <vt:lpstr>Linear Regression</vt:lpstr>
      <vt:lpstr>Other Fitting Functions</vt:lpstr>
      <vt:lpstr>Linear Fit</vt:lpstr>
      <vt:lpstr>Linear Fit</vt:lpstr>
      <vt:lpstr>Polynomial Fit</vt:lpstr>
      <vt:lpstr>Polynomial Fit</vt:lpstr>
      <vt:lpstr>Power-Law Fit</vt:lpstr>
      <vt:lpstr>Polynomial Fit</vt:lpstr>
      <vt:lpstr>Exponential Fit</vt:lpstr>
      <vt:lpstr>Exponential Fit</vt:lpstr>
      <vt:lpstr>Data Fitting</vt:lpstr>
      <vt:lpstr>Cluster Analysis</vt:lpstr>
      <vt:lpstr>Clustering</vt:lpstr>
      <vt:lpstr>Cholera in London</vt:lpstr>
      <vt:lpstr>Voronoi Diagrams</vt:lpstr>
      <vt:lpstr>K-Means</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R Programming</vt:lpstr>
      <vt:lpstr>What is R?</vt:lpstr>
      <vt:lpstr>R Studio</vt:lpstr>
      <vt:lpstr>Basic Analysis in R</vt:lpstr>
      <vt:lpstr>Basic Analysis in R</vt:lpstr>
      <vt:lpstr>Basic Analysis in R</vt:lpstr>
      <vt:lpstr>Basic Analysis in R</vt:lpstr>
      <vt:lpstr>Basic Analysis in R</vt:lpstr>
      <vt:lpstr>Basic Analysis in R</vt:lpstr>
      <vt:lpstr>Monte Carlo in R</vt:lpstr>
      <vt:lpstr>R Summary</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Show</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578</cp:revision>
  <cp:lastPrinted>2015-05-29T20:54:59Z</cp:lastPrinted>
  <dcterms:created xsi:type="dcterms:W3CDTF">2015-05-28T11:58:00Z</dcterms:created>
  <dcterms:modified xsi:type="dcterms:W3CDTF">2018-09-16T08:48:16Z</dcterms:modified>
</cp:coreProperties>
</file>